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61" r:id="rId5"/>
    <p:sldId id="262" r:id="rId6"/>
    <p:sldId id="264" r:id="rId7"/>
    <p:sldId id="265" r:id="rId8"/>
    <p:sldId id="296" r:id="rId9"/>
    <p:sldId id="267" r:id="rId10"/>
    <p:sldId id="266" r:id="rId11"/>
    <p:sldId id="270" r:id="rId12"/>
    <p:sldId id="269" r:id="rId13"/>
    <p:sldId id="271" r:id="rId14"/>
    <p:sldId id="272" r:id="rId15"/>
    <p:sldId id="273" r:id="rId16"/>
    <p:sldId id="274" r:id="rId17"/>
    <p:sldId id="275" r:id="rId18"/>
    <p:sldId id="276" r:id="rId19"/>
    <p:sldId id="277" r:id="rId20"/>
    <p:sldId id="278" r:id="rId21"/>
    <p:sldId id="279" r:id="rId22"/>
    <p:sldId id="280" r:id="rId23"/>
    <p:sldId id="281" r:id="rId24"/>
    <p:sldId id="283" r:id="rId25"/>
    <p:sldId id="282" r:id="rId26"/>
    <p:sldId id="287" r:id="rId27"/>
    <p:sldId id="284" r:id="rId28"/>
    <p:sldId id="285" r:id="rId29"/>
    <p:sldId id="288" r:id="rId30"/>
    <p:sldId id="289" r:id="rId31"/>
    <p:sldId id="290" r:id="rId32"/>
    <p:sldId id="291" r:id="rId33"/>
    <p:sldId id="292" r:id="rId34"/>
    <p:sldId id="293" r:id="rId35"/>
    <p:sldId id="294" r:id="rId36"/>
    <p:sldId id="2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4" d="100"/>
          <a:sy n="124" d="100"/>
        </p:scale>
        <p:origin x="101"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E9AE8-D845-4586-9BC8-64509695E69A}" type="datetimeFigureOut">
              <a:rPr lang="en-US" smtClean="0"/>
              <a:t>3/14/2019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772F3-FB51-4F80-86BC-2277B4EFC635}" type="slidenum">
              <a:rPr lang="en-US" smtClean="0"/>
              <a:t>‹#›</a:t>
            </a:fld>
            <a:endParaRPr lang="en-US"/>
          </a:p>
        </p:txBody>
      </p:sp>
    </p:spTree>
    <p:extLst>
      <p:ext uri="{BB962C8B-B14F-4D97-AF65-F5344CB8AC3E}">
        <p14:creationId xmlns:p14="http://schemas.microsoft.com/office/powerpoint/2010/main" val="516716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D681C8-9BCC-4951-813C-6504180F60A0}" type="slidenum">
              <a:rPr lang="en-GB" smtClean="0"/>
              <a:t>9</a:t>
            </a:fld>
            <a:endParaRPr lang="en-GB"/>
          </a:p>
        </p:txBody>
      </p:sp>
    </p:spTree>
    <p:extLst>
      <p:ext uri="{BB962C8B-B14F-4D97-AF65-F5344CB8AC3E}">
        <p14:creationId xmlns:p14="http://schemas.microsoft.com/office/powerpoint/2010/main" val="426404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E6EDD5-F8D2-4664-BAFE-072F2C255F9A}"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0A336-3823-4CAC-B50B-7BA6D4BB59A1}" type="slidenum">
              <a:rPr lang="en-US" smtClean="0"/>
              <a:t>‹#›</a:t>
            </a:fld>
            <a:endParaRPr lang="en-US"/>
          </a:p>
        </p:txBody>
      </p:sp>
    </p:spTree>
    <p:extLst>
      <p:ext uri="{BB962C8B-B14F-4D97-AF65-F5344CB8AC3E}">
        <p14:creationId xmlns:p14="http://schemas.microsoft.com/office/powerpoint/2010/main" val="3478840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E6EDD5-F8D2-4664-BAFE-072F2C255F9A}"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0A336-3823-4CAC-B50B-7BA6D4BB59A1}" type="slidenum">
              <a:rPr lang="en-US" smtClean="0"/>
              <a:t>‹#›</a:t>
            </a:fld>
            <a:endParaRPr lang="en-US"/>
          </a:p>
        </p:txBody>
      </p:sp>
    </p:spTree>
    <p:extLst>
      <p:ext uri="{BB962C8B-B14F-4D97-AF65-F5344CB8AC3E}">
        <p14:creationId xmlns:p14="http://schemas.microsoft.com/office/powerpoint/2010/main" val="755236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E6EDD5-F8D2-4664-BAFE-072F2C255F9A}"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0A336-3823-4CAC-B50B-7BA6D4BB59A1}" type="slidenum">
              <a:rPr lang="en-US" smtClean="0"/>
              <a:t>‹#›</a:t>
            </a:fld>
            <a:endParaRPr lang="en-US"/>
          </a:p>
        </p:txBody>
      </p:sp>
    </p:spTree>
    <p:extLst>
      <p:ext uri="{BB962C8B-B14F-4D97-AF65-F5344CB8AC3E}">
        <p14:creationId xmlns:p14="http://schemas.microsoft.com/office/powerpoint/2010/main" val="742501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E6EDD5-F8D2-4664-BAFE-072F2C255F9A}"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0A336-3823-4CAC-B50B-7BA6D4BB59A1}" type="slidenum">
              <a:rPr lang="en-US" smtClean="0"/>
              <a:t>‹#›</a:t>
            </a:fld>
            <a:endParaRPr lang="en-US"/>
          </a:p>
        </p:txBody>
      </p:sp>
    </p:spTree>
    <p:extLst>
      <p:ext uri="{BB962C8B-B14F-4D97-AF65-F5344CB8AC3E}">
        <p14:creationId xmlns:p14="http://schemas.microsoft.com/office/powerpoint/2010/main" val="477294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E6EDD5-F8D2-4664-BAFE-072F2C255F9A}"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0A336-3823-4CAC-B50B-7BA6D4BB59A1}" type="slidenum">
              <a:rPr lang="en-US" smtClean="0"/>
              <a:t>‹#›</a:t>
            </a:fld>
            <a:endParaRPr lang="en-US"/>
          </a:p>
        </p:txBody>
      </p:sp>
    </p:spTree>
    <p:extLst>
      <p:ext uri="{BB962C8B-B14F-4D97-AF65-F5344CB8AC3E}">
        <p14:creationId xmlns:p14="http://schemas.microsoft.com/office/powerpoint/2010/main" val="1227190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E6EDD5-F8D2-4664-BAFE-072F2C255F9A}"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0A336-3823-4CAC-B50B-7BA6D4BB59A1}" type="slidenum">
              <a:rPr lang="en-US" smtClean="0"/>
              <a:t>‹#›</a:t>
            </a:fld>
            <a:endParaRPr lang="en-US"/>
          </a:p>
        </p:txBody>
      </p:sp>
    </p:spTree>
    <p:extLst>
      <p:ext uri="{BB962C8B-B14F-4D97-AF65-F5344CB8AC3E}">
        <p14:creationId xmlns:p14="http://schemas.microsoft.com/office/powerpoint/2010/main" val="346206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E6EDD5-F8D2-4664-BAFE-072F2C255F9A}" type="datetimeFigureOut">
              <a:rPr lang="en-US" smtClean="0"/>
              <a:t>3/14/2019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40A336-3823-4CAC-B50B-7BA6D4BB59A1}" type="slidenum">
              <a:rPr lang="en-US" smtClean="0"/>
              <a:t>‹#›</a:t>
            </a:fld>
            <a:endParaRPr lang="en-US"/>
          </a:p>
        </p:txBody>
      </p:sp>
    </p:spTree>
    <p:extLst>
      <p:ext uri="{BB962C8B-B14F-4D97-AF65-F5344CB8AC3E}">
        <p14:creationId xmlns:p14="http://schemas.microsoft.com/office/powerpoint/2010/main" val="182021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E6EDD5-F8D2-4664-BAFE-072F2C255F9A}" type="datetimeFigureOut">
              <a:rPr lang="en-US" smtClean="0"/>
              <a:t>3/14/2019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40A336-3823-4CAC-B50B-7BA6D4BB59A1}" type="slidenum">
              <a:rPr lang="en-US" smtClean="0"/>
              <a:t>‹#›</a:t>
            </a:fld>
            <a:endParaRPr lang="en-US"/>
          </a:p>
        </p:txBody>
      </p:sp>
    </p:spTree>
    <p:extLst>
      <p:ext uri="{BB962C8B-B14F-4D97-AF65-F5344CB8AC3E}">
        <p14:creationId xmlns:p14="http://schemas.microsoft.com/office/powerpoint/2010/main" val="3403305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E6EDD5-F8D2-4664-BAFE-072F2C255F9A}" type="datetimeFigureOut">
              <a:rPr lang="en-US" smtClean="0"/>
              <a:t>3/14/2019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40A336-3823-4CAC-B50B-7BA6D4BB59A1}" type="slidenum">
              <a:rPr lang="en-US" smtClean="0"/>
              <a:t>‹#›</a:t>
            </a:fld>
            <a:endParaRPr lang="en-US"/>
          </a:p>
        </p:txBody>
      </p:sp>
    </p:spTree>
    <p:extLst>
      <p:ext uri="{BB962C8B-B14F-4D97-AF65-F5344CB8AC3E}">
        <p14:creationId xmlns:p14="http://schemas.microsoft.com/office/powerpoint/2010/main" val="1792756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E6EDD5-F8D2-4664-BAFE-072F2C255F9A}"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0A336-3823-4CAC-B50B-7BA6D4BB59A1}" type="slidenum">
              <a:rPr lang="en-US" smtClean="0"/>
              <a:t>‹#›</a:t>
            </a:fld>
            <a:endParaRPr lang="en-US"/>
          </a:p>
        </p:txBody>
      </p:sp>
    </p:spTree>
    <p:extLst>
      <p:ext uri="{BB962C8B-B14F-4D97-AF65-F5344CB8AC3E}">
        <p14:creationId xmlns:p14="http://schemas.microsoft.com/office/powerpoint/2010/main" val="2863237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E6EDD5-F8D2-4664-BAFE-072F2C255F9A}"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0A336-3823-4CAC-B50B-7BA6D4BB59A1}" type="slidenum">
              <a:rPr lang="en-US" smtClean="0"/>
              <a:t>‹#›</a:t>
            </a:fld>
            <a:endParaRPr lang="en-US"/>
          </a:p>
        </p:txBody>
      </p:sp>
    </p:spTree>
    <p:extLst>
      <p:ext uri="{BB962C8B-B14F-4D97-AF65-F5344CB8AC3E}">
        <p14:creationId xmlns:p14="http://schemas.microsoft.com/office/powerpoint/2010/main" val="104443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E6EDD5-F8D2-4664-BAFE-072F2C255F9A}" type="datetimeFigureOut">
              <a:rPr lang="en-US" smtClean="0"/>
              <a:t>3/14/2019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0A336-3823-4CAC-B50B-7BA6D4BB59A1}" type="slidenum">
              <a:rPr lang="en-US" smtClean="0"/>
              <a:t>‹#›</a:t>
            </a:fld>
            <a:endParaRPr lang="en-US"/>
          </a:p>
        </p:txBody>
      </p:sp>
    </p:spTree>
    <p:extLst>
      <p:ext uri="{BB962C8B-B14F-4D97-AF65-F5344CB8AC3E}">
        <p14:creationId xmlns:p14="http://schemas.microsoft.com/office/powerpoint/2010/main" val="163807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7.jp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Engineering using R</a:t>
            </a:r>
            <a:endParaRPr lang="en-US" dirty="0"/>
          </a:p>
        </p:txBody>
      </p:sp>
      <p:sp>
        <p:nvSpPr>
          <p:cNvPr id="3" name="Subtitle 2"/>
          <p:cNvSpPr>
            <a:spLocks noGrp="1"/>
          </p:cNvSpPr>
          <p:nvPr>
            <p:ph type="subTitle" idx="1"/>
          </p:nvPr>
        </p:nvSpPr>
        <p:spPr/>
        <p:txBody>
          <a:bodyPr/>
          <a:lstStyle/>
          <a:p>
            <a:r>
              <a:rPr lang="en-US" dirty="0" smtClean="0"/>
              <a:t>Fátima Sánchez-Cabo, PhD</a:t>
            </a:r>
          </a:p>
          <a:p>
            <a:r>
              <a:rPr lang="en-US" dirty="0" smtClean="0"/>
              <a:t>CNIC Bioinformatics Unit</a:t>
            </a:r>
            <a:endParaRPr lang="en-US" dirty="0"/>
          </a:p>
        </p:txBody>
      </p:sp>
    </p:spTree>
    <p:extLst>
      <p:ext uri="{BB962C8B-B14F-4D97-AF65-F5344CB8AC3E}">
        <p14:creationId xmlns:p14="http://schemas.microsoft.com/office/powerpoint/2010/main" val="231357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you already know</a:t>
            </a:r>
            <a:endParaRPr lang="en-US" b="1" dirty="0"/>
          </a:p>
        </p:txBody>
      </p:sp>
      <p:sp>
        <p:nvSpPr>
          <p:cNvPr id="3" name="Content Placeholder 2"/>
          <p:cNvSpPr>
            <a:spLocks noGrp="1"/>
          </p:cNvSpPr>
          <p:nvPr>
            <p:ph idx="1"/>
          </p:nvPr>
        </p:nvSpPr>
        <p:spPr/>
        <p:txBody>
          <a:bodyPr/>
          <a:lstStyle/>
          <a:p>
            <a:r>
              <a:rPr lang="en-US" dirty="0" smtClean="0"/>
              <a:t>How to import data in R from:</a:t>
            </a:r>
          </a:p>
          <a:p>
            <a:pPr lvl="1"/>
            <a:r>
              <a:rPr lang="en-US" dirty="0" smtClean="0"/>
              <a:t>Excel</a:t>
            </a:r>
          </a:p>
          <a:p>
            <a:pPr lvl="1"/>
            <a:r>
              <a:rPr lang="en-US" dirty="0" smtClean="0"/>
              <a:t>Web</a:t>
            </a:r>
          </a:p>
          <a:p>
            <a:pPr lvl="1"/>
            <a:r>
              <a:rPr lang="en-US" dirty="0" smtClean="0"/>
              <a:t>Databases (API)</a:t>
            </a:r>
          </a:p>
          <a:p>
            <a:r>
              <a:rPr lang="en-US" dirty="0" smtClean="0"/>
              <a:t>How to clean data:</a:t>
            </a:r>
          </a:p>
          <a:p>
            <a:pPr lvl="1"/>
            <a:r>
              <a:rPr lang="en-US" dirty="0" smtClean="0"/>
              <a:t>Outliers detection</a:t>
            </a:r>
          </a:p>
          <a:p>
            <a:pPr lvl="1"/>
            <a:r>
              <a:rPr lang="en-US" dirty="0" smtClean="0"/>
              <a:t>Time series de-trending and seasonally adjusting</a:t>
            </a:r>
          </a:p>
          <a:p>
            <a:r>
              <a:rPr lang="en-US" dirty="0" smtClean="0"/>
              <a:t>How to wrangle data:</a:t>
            </a:r>
          </a:p>
          <a:p>
            <a:pPr lvl="1"/>
            <a:r>
              <a:rPr lang="en-US" dirty="0" err="1"/>
              <a:t>d</a:t>
            </a:r>
            <a:r>
              <a:rPr lang="en-US" dirty="0" err="1" smtClean="0"/>
              <a:t>plyr</a:t>
            </a:r>
            <a:endParaRPr lang="en-US" dirty="0" smtClean="0"/>
          </a:p>
          <a:p>
            <a:pPr lvl="1"/>
            <a:r>
              <a:rPr lang="en-US" dirty="0" err="1" smtClean="0"/>
              <a:t>tidyverse</a:t>
            </a:r>
            <a:endParaRPr lang="en-US" dirty="0"/>
          </a:p>
        </p:txBody>
      </p:sp>
    </p:spTree>
    <p:extLst>
      <p:ext uri="{BB962C8B-B14F-4D97-AF65-F5344CB8AC3E}">
        <p14:creationId xmlns:p14="http://schemas.microsoft.com/office/powerpoint/2010/main" val="15603914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41437" y="162836"/>
            <a:ext cx="5186884" cy="6224261"/>
          </a:xfrm>
          <a:prstGeom prst="rect">
            <a:avLst/>
          </a:prstGeom>
        </p:spPr>
      </p:pic>
      <p:sp>
        <p:nvSpPr>
          <p:cNvPr id="8" name="Rectangle 7"/>
          <p:cNvSpPr/>
          <p:nvPr/>
        </p:nvSpPr>
        <p:spPr>
          <a:xfrm>
            <a:off x="5916460" y="2151581"/>
            <a:ext cx="6096000" cy="2246769"/>
          </a:xfrm>
          <a:prstGeom prst="rect">
            <a:avLst/>
          </a:prstGeom>
        </p:spPr>
        <p:txBody>
          <a:bodyPr>
            <a:spAutoFit/>
          </a:bodyPr>
          <a:lstStyle/>
          <a:p>
            <a:pPr algn="ctr"/>
            <a:r>
              <a:rPr lang="en-US" sz="2800" dirty="0" smtClean="0"/>
              <a:t>The </a:t>
            </a:r>
            <a:r>
              <a:rPr lang="en-US" sz="2800" dirty="0" err="1" smtClean="0"/>
              <a:t>tidyverse</a:t>
            </a:r>
            <a:r>
              <a:rPr lang="en-US" sz="2800" dirty="0" smtClean="0"/>
              <a:t> is an opinionated </a:t>
            </a:r>
            <a:r>
              <a:rPr lang="en-US" sz="2800" dirty="0" smtClean="0">
                <a:hlinkClick r:id="rId3"/>
              </a:rPr>
              <a:t>collection of R packages</a:t>
            </a:r>
            <a:r>
              <a:rPr lang="en-US" sz="2800" dirty="0" smtClean="0"/>
              <a:t> designed for data science. All packages share an underlying design philosophy, grammar, and data structures. </a:t>
            </a:r>
            <a:endParaRPr lang="en-US" sz="2800" dirty="0"/>
          </a:p>
        </p:txBody>
      </p:sp>
    </p:spTree>
    <p:extLst>
      <p:ext uri="{BB962C8B-B14F-4D97-AF65-F5344CB8AC3E}">
        <p14:creationId xmlns:p14="http://schemas.microsoft.com/office/powerpoint/2010/main" val="134381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we are going to learn today</a:t>
            </a:r>
            <a:endParaRPr lang="en-US" b="1" dirty="0"/>
          </a:p>
        </p:txBody>
      </p:sp>
      <p:sp>
        <p:nvSpPr>
          <p:cNvPr id="3" name="Content Placeholder 2"/>
          <p:cNvSpPr>
            <a:spLocks noGrp="1"/>
          </p:cNvSpPr>
          <p:nvPr>
            <p:ph idx="1"/>
          </p:nvPr>
        </p:nvSpPr>
        <p:spPr>
          <a:xfrm>
            <a:off x="838200" y="1825624"/>
            <a:ext cx="10515600" cy="4871737"/>
          </a:xfrm>
        </p:spPr>
        <p:txBody>
          <a:bodyPr>
            <a:normAutofit/>
          </a:bodyPr>
          <a:lstStyle/>
          <a:p>
            <a:r>
              <a:rPr lang="en-US" dirty="0" smtClean="0"/>
              <a:t>Cleaning data with the </a:t>
            </a:r>
            <a:r>
              <a:rPr lang="en-US" dirty="0" smtClean="0">
                <a:latin typeface="Courier New" panose="02070309020205020404" pitchFamily="49" charset="0"/>
                <a:cs typeface="Courier New" panose="02070309020205020404" pitchFamily="49" charset="0"/>
              </a:rPr>
              <a:t>janitor</a:t>
            </a:r>
            <a:r>
              <a:rPr lang="en-US" dirty="0" smtClean="0"/>
              <a:t> R package</a:t>
            </a:r>
          </a:p>
          <a:p>
            <a:pPr marL="0" indent="0">
              <a:buNone/>
            </a:pPr>
            <a:endParaRPr lang="en-US" dirty="0" smtClean="0"/>
          </a:p>
          <a:p>
            <a:r>
              <a:rPr lang="en-US" dirty="0" smtClean="0"/>
              <a:t>Feature Engineering (</a:t>
            </a:r>
            <a:r>
              <a:rPr lang="en-US" dirty="0" err="1" smtClean="0">
                <a:latin typeface="Courier New" panose="02070309020205020404" pitchFamily="49" charset="0"/>
                <a:cs typeface="Courier New" panose="02070309020205020404" pitchFamily="49" charset="0"/>
              </a:rPr>
              <a:t>DataExplorer</a:t>
            </a:r>
            <a:r>
              <a:rPr lang="en-US" dirty="0" smtClean="0"/>
              <a:t>): </a:t>
            </a:r>
          </a:p>
          <a:p>
            <a:pPr lvl="1"/>
            <a:r>
              <a:rPr lang="en-US" dirty="0" smtClean="0"/>
              <a:t>Feature engineering is the process of creating new features from existing ones </a:t>
            </a:r>
          </a:p>
          <a:p>
            <a:pPr lvl="1"/>
            <a:r>
              <a:rPr lang="en-US" dirty="0" smtClean="0"/>
              <a:t>Newly engineered features often generate valuable insights</a:t>
            </a:r>
          </a:p>
          <a:p>
            <a:pPr lvl="1"/>
            <a:r>
              <a:rPr lang="en-US" dirty="0" smtClean="0"/>
              <a:t>Topics:</a:t>
            </a:r>
          </a:p>
          <a:p>
            <a:pPr lvl="2"/>
            <a:r>
              <a:rPr lang="en-US" dirty="0" smtClean="0"/>
              <a:t>Dealing with missing values</a:t>
            </a:r>
          </a:p>
          <a:p>
            <a:pPr lvl="2"/>
            <a:r>
              <a:rPr lang="en-US" dirty="0" smtClean="0"/>
              <a:t>Recoding into dummy</a:t>
            </a:r>
          </a:p>
          <a:p>
            <a:pPr lvl="2"/>
            <a:r>
              <a:rPr lang="en-US" dirty="0" smtClean="0"/>
              <a:t>Data imputation (</a:t>
            </a:r>
            <a:r>
              <a:rPr lang="en-US" dirty="0" smtClean="0">
                <a:latin typeface="Courier New" panose="02070309020205020404" pitchFamily="49" charset="0"/>
                <a:cs typeface="Courier New" panose="02070309020205020404" pitchFamily="49" charset="0"/>
              </a:rPr>
              <a:t>mice</a:t>
            </a:r>
            <a:r>
              <a:rPr lang="en-US" dirty="0" smtClean="0"/>
              <a:t>)</a:t>
            </a:r>
            <a:endParaRPr lang="en-US" dirty="0"/>
          </a:p>
          <a:p>
            <a:pPr lvl="2"/>
            <a:r>
              <a:rPr lang="en-US" dirty="0" smtClean="0"/>
              <a:t>Oversampling: </a:t>
            </a:r>
            <a:r>
              <a:rPr lang="en-US" dirty="0" smtClean="0">
                <a:latin typeface="Courier New" panose="02070309020205020404" pitchFamily="49" charset="0"/>
                <a:cs typeface="Courier New" panose="02070309020205020404" pitchFamily="49" charset="0"/>
              </a:rPr>
              <a:t>SMOTE+NEATER</a:t>
            </a:r>
          </a:p>
          <a:p>
            <a:endParaRPr lang="en-US" dirty="0"/>
          </a:p>
          <a:p>
            <a:pPr marL="0" indent="0">
              <a:buNone/>
            </a:pPr>
            <a:endParaRPr lang="en-US" dirty="0"/>
          </a:p>
        </p:txBody>
      </p:sp>
    </p:spTree>
    <p:extLst>
      <p:ext uri="{BB962C8B-B14F-4D97-AF65-F5344CB8AC3E}">
        <p14:creationId xmlns:p14="http://schemas.microsoft.com/office/powerpoint/2010/main" val="1200279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err="1" smtClean="0">
                <a:latin typeface="Courier New" panose="02070309020205020404" pitchFamily="49" charset="0"/>
                <a:cs typeface="Courier New" panose="02070309020205020404" pitchFamily="49" charset="0"/>
              </a:rPr>
              <a:t>DataExplorer</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tabyl</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838200" y="1259632"/>
            <a:ext cx="10515600" cy="5598367"/>
          </a:xfrm>
        </p:spPr>
        <p:txBody>
          <a:bodyPr>
            <a:normAutofit fontScale="62500" lnSpcReduction="20000"/>
          </a:bodyPr>
          <a:lstStyle/>
          <a:p>
            <a:endParaRPr lang="en-US" dirty="0" smtClean="0"/>
          </a:p>
          <a:p>
            <a:r>
              <a:rPr lang="en-US" dirty="0" smtClean="0"/>
              <a:t>    </a:t>
            </a:r>
            <a:r>
              <a:rPr lang="en-US" b="1" dirty="0" err="1" smtClean="0"/>
              <a:t>adorn_totals</a:t>
            </a:r>
            <a:r>
              <a:rPr lang="en-US" b="1" dirty="0" smtClean="0"/>
              <a:t>(): </a:t>
            </a:r>
          </a:p>
          <a:p>
            <a:pPr marL="0" indent="0">
              <a:buNone/>
            </a:pPr>
            <a:r>
              <a:rPr lang="en-US" dirty="0" smtClean="0"/>
              <a:t>Add totals row, column, or both. Replaces the older janitor functions </a:t>
            </a:r>
            <a:r>
              <a:rPr lang="en-US" dirty="0" err="1" smtClean="0"/>
              <a:t>add_totals_row</a:t>
            </a:r>
            <a:r>
              <a:rPr lang="en-US" dirty="0" smtClean="0"/>
              <a:t> and </a:t>
            </a:r>
            <a:r>
              <a:rPr lang="en-US" dirty="0" err="1" smtClean="0"/>
              <a:t>add_totals_col</a:t>
            </a:r>
            <a:endParaRPr lang="en-US" dirty="0" smtClean="0"/>
          </a:p>
          <a:p>
            <a:r>
              <a:rPr lang="en-US" dirty="0" smtClean="0"/>
              <a:t>    </a:t>
            </a:r>
            <a:r>
              <a:rPr lang="en-US" b="1" dirty="0" err="1" smtClean="0"/>
              <a:t>adorn_percentages</a:t>
            </a:r>
            <a:r>
              <a:rPr lang="en-US" b="1" dirty="0" smtClean="0"/>
              <a:t>(): </a:t>
            </a:r>
          </a:p>
          <a:p>
            <a:pPr marL="0" indent="0">
              <a:buNone/>
            </a:pPr>
            <a:r>
              <a:rPr lang="en-US" dirty="0" smtClean="0"/>
              <a:t>Calculate percentages along either axis or over the entire </a:t>
            </a:r>
            <a:r>
              <a:rPr lang="en-US" dirty="0" err="1" smtClean="0"/>
              <a:t>tabyl</a:t>
            </a:r>
            <a:endParaRPr lang="en-US" dirty="0" smtClean="0"/>
          </a:p>
          <a:p>
            <a:r>
              <a:rPr lang="en-US" dirty="0" smtClean="0"/>
              <a:t>    </a:t>
            </a:r>
            <a:r>
              <a:rPr lang="en-US" b="1" dirty="0" err="1" smtClean="0"/>
              <a:t>adorn_pct_formatting</a:t>
            </a:r>
            <a:r>
              <a:rPr lang="en-US" b="1" dirty="0" smtClean="0"/>
              <a:t>(): </a:t>
            </a:r>
          </a:p>
          <a:p>
            <a:pPr marL="0" indent="0">
              <a:buNone/>
            </a:pPr>
            <a:r>
              <a:rPr lang="en-US" dirty="0" smtClean="0"/>
              <a:t>Format percentage columns, controlling the number of digits to display and whether to append the % symbol</a:t>
            </a:r>
          </a:p>
          <a:p>
            <a:r>
              <a:rPr lang="en-US" dirty="0" smtClean="0"/>
              <a:t>    </a:t>
            </a:r>
            <a:r>
              <a:rPr lang="en-US" b="1" dirty="0" err="1" smtClean="0"/>
              <a:t>adorn_rounding</a:t>
            </a:r>
            <a:r>
              <a:rPr lang="en-US" b="1" dirty="0" smtClean="0"/>
              <a:t>(): </a:t>
            </a:r>
          </a:p>
          <a:p>
            <a:pPr marL="0" indent="0">
              <a:buNone/>
            </a:pPr>
            <a:r>
              <a:rPr lang="en-US" dirty="0" smtClean="0"/>
              <a:t>Round a </a:t>
            </a:r>
            <a:r>
              <a:rPr lang="en-US" dirty="0" err="1" smtClean="0"/>
              <a:t>data.frame</a:t>
            </a:r>
            <a:r>
              <a:rPr lang="en-US" dirty="0" smtClean="0"/>
              <a:t> of numbers (usually the result of </a:t>
            </a:r>
            <a:r>
              <a:rPr lang="en-US" dirty="0" err="1" smtClean="0"/>
              <a:t>adorn_percentages</a:t>
            </a:r>
            <a:r>
              <a:rPr lang="en-US" dirty="0" smtClean="0"/>
              <a:t>), either using the base R round() function or using janitor's </a:t>
            </a:r>
            <a:r>
              <a:rPr lang="en-US" dirty="0" err="1" smtClean="0"/>
              <a:t>round_half_up</a:t>
            </a:r>
            <a:r>
              <a:rPr lang="en-US" dirty="0" smtClean="0"/>
              <a:t>() to round all ties up (thanks, </a:t>
            </a:r>
            <a:r>
              <a:rPr lang="en-US" dirty="0" err="1" smtClean="0"/>
              <a:t>StackOverflow</a:t>
            </a:r>
            <a:r>
              <a:rPr lang="en-US" dirty="0" smtClean="0"/>
              <a:t>).e.g., round 10.5 up to 11, consistent with Excel's tie-breaking behavior. This contrasts with rounding 10.5 down to 10 as in base R's round(10.5).</a:t>
            </a:r>
          </a:p>
          <a:p>
            <a:r>
              <a:rPr lang="en-US" b="1" dirty="0" smtClean="0"/>
              <a:t>     </a:t>
            </a:r>
            <a:r>
              <a:rPr lang="en-US" b="1" dirty="0" err="1" smtClean="0"/>
              <a:t>adorn_ns</a:t>
            </a:r>
            <a:r>
              <a:rPr lang="en-US" b="1" dirty="0" smtClean="0"/>
              <a:t>(): </a:t>
            </a:r>
          </a:p>
          <a:p>
            <a:pPr marL="0" indent="0">
              <a:buNone/>
            </a:pPr>
            <a:r>
              <a:rPr lang="en-US" dirty="0" smtClean="0"/>
              <a:t>add Ns to a </a:t>
            </a:r>
            <a:r>
              <a:rPr lang="en-US" dirty="0" err="1" smtClean="0"/>
              <a:t>tabyl</a:t>
            </a:r>
            <a:r>
              <a:rPr lang="en-US" dirty="0" smtClean="0"/>
              <a:t>. These can be drawn from the </a:t>
            </a:r>
            <a:r>
              <a:rPr lang="en-US" dirty="0" err="1" smtClean="0"/>
              <a:t>tabyl's</a:t>
            </a:r>
            <a:r>
              <a:rPr lang="en-US" dirty="0" smtClean="0"/>
              <a:t> underlying counts, which are attached to the </a:t>
            </a:r>
            <a:r>
              <a:rPr lang="en-US" dirty="0" err="1" smtClean="0"/>
              <a:t>tabyl</a:t>
            </a:r>
            <a:r>
              <a:rPr lang="en-US" dirty="0" smtClean="0"/>
              <a:t> as metadata, or they can be supplied by the user.</a:t>
            </a:r>
          </a:p>
          <a:p>
            <a:r>
              <a:rPr lang="en-US" dirty="0" smtClean="0"/>
              <a:t>    </a:t>
            </a:r>
            <a:r>
              <a:rPr lang="en-US" b="1" dirty="0" err="1" smtClean="0"/>
              <a:t>adorn_title</a:t>
            </a:r>
            <a:r>
              <a:rPr lang="en-US" b="1" dirty="0" smtClean="0"/>
              <a:t>(): </a:t>
            </a:r>
          </a:p>
          <a:p>
            <a:pPr marL="0" indent="0">
              <a:buNone/>
            </a:pPr>
            <a:r>
              <a:rPr lang="en-US" dirty="0" smtClean="0"/>
              <a:t>add a title to a </a:t>
            </a:r>
            <a:r>
              <a:rPr lang="en-US" dirty="0" err="1" smtClean="0"/>
              <a:t>tabyl</a:t>
            </a:r>
            <a:r>
              <a:rPr lang="en-US" dirty="0" smtClean="0"/>
              <a:t> (or other </a:t>
            </a:r>
            <a:r>
              <a:rPr lang="en-US" dirty="0" err="1" smtClean="0"/>
              <a:t>data.frame</a:t>
            </a:r>
            <a:r>
              <a:rPr lang="en-US" dirty="0" smtClean="0"/>
              <a:t>). Options include putting the column title in a new row on top of the </a:t>
            </a:r>
            <a:r>
              <a:rPr lang="en-US" dirty="0" err="1" smtClean="0"/>
              <a:t>data.frame</a:t>
            </a:r>
            <a:r>
              <a:rPr lang="en-US" dirty="0" smtClean="0"/>
              <a:t> or combining the row and column titles in the </a:t>
            </a:r>
            <a:r>
              <a:rPr lang="en-US" dirty="0" err="1" smtClean="0"/>
              <a:t>data.frame's</a:t>
            </a:r>
            <a:r>
              <a:rPr lang="en-US" dirty="0" smtClean="0"/>
              <a:t> first name slot.</a:t>
            </a:r>
          </a:p>
          <a:p>
            <a:endParaRPr lang="en-US" dirty="0"/>
          </a:p>
        </p:txBody>
      </p:sp>
    </p:spTree>
    <p:extLst>
      <p:ext uri="{BB962C8B-B14F-4D97-AF65-F5344CB8AC3E}">
        <p14:creationId xmlns:p14="http://schemas.microsoft.com/office/powerpoint/2010/main" val="4153749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imputation for missing values: </a:t>
            </a:r>
            <a:r>
              <a:rPr lang="en-US" dirty="0" smtClean="0">
                <a:latin typeface="Courier New" panose="02070309020205020404" pitchFamily="49" charset="0"/>
                <a:cs typeface="Courier New" panose="02070309020205020404" pitchFamily="49" charset="0"/>
              </a:rPr>
              <a:t>mice</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p:txBody>
          <a:bodyPr>
            <a:normAutofit fontScale="70000" lnSpcReduction="20000"/>
          </a:bodyPr>
          <a:lstStyle/>
          <a:p>
            <a:r>
              <a:rPr lang="en-US" dirty="0" smtClean="0">
                <a:effectLst/>
              </a:rPr>
              <a:t>Multivariate Imputation via Chained Equations: takes care of uncertainty in missing values by multiple imputation vs one single imputation</a:t>
            </a:r>
          </a:p>
          <a:p>
            <a:r>
              <a:rPr lang="en-US" dirty="0" smtClean="0">
                <a:effectLst/>
              </a:rPr>
              <a:t>MICE assumes that the missing data are Missing at Random (MAR), which means that the probability that a value is missing depends only on observed value and can be predicted using them. </a:t>
            </a:r>
          </a:p>
          <a:p>
            <a:r>
              <a:rPr lang="en-US" dirty="0" smtClean="0">
                <a:effectLst/>
              </a:rPr>
              <a:t>It imputes data on a variable by variable basis by specifying an imputation model per variable.</a:t>
            </a:r>
          </a:p>
          <a:p>
            <a:pPr marL="0" indent="0">
              <a:buNone/>
            </a:pPr>
            <a:r>
              <a:rPr lang="en-US" b="1" dirty="0" smtClean="0">
                <a:effectLst/>
              </a:rPr>
              <a:t>For example:</a:t>
            </a:r>
            <a:r>
              <a:rPr lang="en-US" dirty="0" smtClean="0">
                <a:effectLst/>
              </a:rPr>
              <a:t> Suppose we have X1, X2….</a:t>
            </a:r>
            <a:r>
              <a:rPr lang="en-US" dirty="0" err="1" smtClean="0">
                <a:effectLst/>
              </a:rPr>
              <a:t>Xk</a:t>
            </a:r>
            <a:r>
              <a:rPr lang="en-US" dirty="0" smtClean="0">
                <a:effectLst/>
              </a:rPr>
              <a:t> variables. If X1 has missing values, then it will be regressed on other variables X2 to </a:t>
            </a:r>
            <a:r>
              <a:rPr lang="en-US" dirty="0" err="1" smtClean="0">
                <a:effectLst/>
              </a:rPr>
              <a:t>Xk</a:t>
            </a:r>
            <a:r>
              <a:rPr lang="en-US" dirty="0" smtClean="0">
                <a:effectLst/>
              </a:rPr>
              <a:t>. The missing values in X1 will be then replaced by predictive values obtained. Similarly, if X2 has missing values, then X1, X3 to </a:t>
            </a:r>
            <a:r>
              <a:rPr lang="en-US" dirty="0" err="1" smtClean="0">
                <a:effectLst/>
              </a:rPr>
              <a:t>Xk</a:t>
            </a:r>
            <a:r>
              <a:rPr lang="en-US" dirty="0" smtClean="0">
                <a:effectLst/>
              </a:rPr>
              <a:t> variables will be used in prediction model as independent variables. Later, missing values will be replaced with predicted values.</a:t>
            </a:r>
          </a:p>
          <a:p>
            <a:r>
              <a:rPr lang="en-US" dirty="0" smtClean="0">
                <a:effectLst/>
              </a:rPr>
              <a:t>By default, linear regression is used to predict continuous missing values. Logistic regression is used for categorical missing values. Once this cycle is complete, multiple data sets are generated. These data sets differ only in imputed missing values. Generally, it’s considered to be a good practice to build models on these data sets separately and combining their results.</a:t>
            </a:r>
          </a:p>
        </p:txBody>
      </p:sp>
    </p:spTree>
    <p:extLst>
      <p:ext uri="{BB962C8B-B14F-4D97-AF65-F5344CB8AC3E}">
        <p14:creationId xmlns:p14="http://schemas.microsoft.com/office/powerpoint/2010/main" val="3865636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mice</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p:txBody>
          <a:bodyPr/>
          <a:lstStyle/>
          <a:p>
            <a:r>
              <a:rPr lang="en-US" dirty="0" smtClean="0">
                <a:effectLst/>
              </a:rPr>
              <a:t>Methods:</a:t>
            </a:r>
          </a:p>
          <a:p>
            <a:pPr lvl="1"/>
            <a:r>
              <a:rPr lang="en-US" dirty="0" smtClean="0"/>
              <a:t>Numeric </a:t>
            </a:r>
            <a:r>
              <a:rPr lang="en-US" dirty="0" err="1" smtClean="0"/>
              <a:t>vars</a:t>
            </a:r>
            <a:r>
              <a:rPr lang="en-US" dirty="0" smtClean="0"/>
              <a:t>: PMM (Predictive Mean Matching) </a:t>
            </a:r>
          </a:p>
          <a:p>
            <a:pPr lvl="1"/>
            <a:r>
              <a:rPr lang="en-US" dirty="0" smtClean="0"/>
              <a:t>Binary outcomes: </a:t>
            </a:r>
            <a:r>
              <a:rPr lang="en-US" dirty="0" err="1" smtClean="0"/>
              <a:t>logreg</a:t>
            </a:r>
            <a:r>
              <a:rPr lang="en-US" dirty="0" smtClean="0"/>
              <a:t> (Logistic Regression) </a:t>
            </a:r>
          </a:p>
          <a:p>
            <a:pPr lvl="1"/>
            <a:r>
              <a:rPr lang="en-US" dirty="0" smtClean="0"/>
              <a:t>Categorical (&gt;2 levels): </a:t>
            </a:r>
            <a:r>
              <a:rPr lang="en-US" dirty="0" err="1" smtClean="0"/>
              <a:t>polyreg</a:t>
            </a:r>
            <a:r>
              <a:rPr lang="en-US" dirty="0" smtClean="0"/>
              <a:t>(Bayesian </a:t>
            </a:r>
            <a:r>
              <a:rPr lang="en-US" dirty="0" err="1" smtClean="0"/>
              <a:t>polytomous</a:t>
            </a:r>
            <a:r>
              <a:rPr lang="en-US" dirty="0" smtClean="0"/>
              <a:t> regression) </a:t>
            </a:r>
          </a:p>
          <a:p>
            <a:pPr lvl="1"/>
            <a:r>
              <a:rPr lang="en-US" dirty="0" smtClean="0"/>
              <a:t>Ordered (&gt; 2 levels): </a:t>
            </a:r>
            <a:r>
              <a:rPr lang="en-US" dirty="0" smtClean="0"/>
              <a:t>Proportional odds model</a:t>
            </a:r>
            <a:endParaRPr lang="en-US" dirty="0"/>
          </a:p>
        </p:txBody>
      </p:sp>
    </p:spTree>
    <p:extLst>
      <p:ext uri="{BB962C8B-B14F-4D97-AF65-F5344CB8AC3E}">
        <p14:creationId xmlns:p14="http://schemas.microsoft.com/office/powerpoint/2010/main" val="13952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 in time series</a:t>
            </a:r>
            <a:endParaRPr lang="en-US" dirty="0"/>
          </a:p>
        </p:txBody>
      </p:sp>
      <p:sp>
        <p:nvSpPr>
          <p:cNvPr id="3" name="Content Placeholder 2"/>
          <p:cNvSpPr>
            <a:spLocks noGrp="1"/>
          </p:cNvSpPr>
          <p:nvPr>
            <p:ph idx="1"/>
          </p:nvPr>
        </p:nvSpPr>
        <p:spPr/>
        <p:txBody>
          <a:bodyPr/>
          <a:lstStyle/>
          <a:p>
            <a:r>
              <a:rPr lang="en-US" dirty="0" smtClean="0"/>
              <a:t>Dependencies between observations exist in time series</a:t>
            </a:r>
          </a:p>
          <a:p>
            <a:endParaRPr lang="en-US" dirty="0"/>
          </a:p>
          <a:p>
            <a:r>
              <a:rPr lang="en-US" dirty="0" smtClean="0"/>
              <a:t>Specific packages to use them: </a:t>
            </a:r>
          </a:p>
          <a:p>
            <a:pPr lvl="1"/>
            <a:r>
              <a:rPr lang="en-US" dirty="0" err="1" smtClean="0"/>
              <a:t>imputeTS</a:t>
            </a:r>
            <a:endParaRPr lang="en-US" dirty="0" smtClean="0"/>
          </a:p>
          <a:p>
            <a:pPr lvl="1"/>
            <a:r>
              <a:rPr lang="en-US" dirty="0"/>
              <a:t>z</a:t>
            </a:r>
            <a:r>
              <a:rPr lang="en-US" dirty="0" smtClean="0"/>
              <a:t>oo</a:t>
            </a:r>
          </a:p>
          <a:p>
            <a:pPr lvl="1"/>
            <a:r>
              <a:rPr lang="en-US" dirty="0"/>
              <a:t>f</a:t>
            </a:r>
            <a:r>
              <a:rPr lang="en-US" dirty="0" smtClean="0"/>
              <a:t>orecast</a:t>
            </a:r>
          </a:p>
          <a:p>
            <a:pPr lvl="1"/>
            <a:r>
              <a:rPr lang="en-US" dirty="0" err="1"/>
              <a:t>t</a:t>
            </a:r>
            <a:r>
              <a:rPr lang="en-US" dirty="0" err="1" smtClean="0"/>
              <a:t>imeseries</a:t>
            </a:r>
            <a:endParaRPr lang="en-US" dirty="0" smtClean="0"/>
          </a:p>
          <a:p>
            <a:pPr lvl="1"/>
            <a:r>
              <a:rPr lang="en-US" dirty="0" err="1" smtClean="0"/>
              <a:t>xts</a:t>
            </a:r>
            <a:endParaRPr lang="en-US" dirty="0"/>
          </a:p>
        </p:txBody>
      </p:sp>
    </p:spTree>
    <p:extLst>
      <p:ext uri="{BB962C8B-B14F-4D97-AF65-F5344CB8AC3E}">
        <p14:creationId xmlns:p14="http://schemas.microsoft.com/office/powerpoint/2010/main" val="262646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New" panose="02070309020205020404" pitchFamily="49" charset="0"/>
                <a:cs typeface="Courier New" panose="02070309020205020404" pitchFamily="49" charset="0"/>
              </a:rPr>
              <a:t>imputeTS</a:t>
            </a:r>
            <a:endParaRPr lang="en-US" dirty="0">
              <a:latin typeface="Courier New" panose="02070309020205020404" pitchFamily="49" charset="0"/>
              <a:cs typeface="Courier New" panose="02070309020205020404" pitchFamily="49" charset="0"/>
            </a:endParaRPr>
          </a:p>
        </p:txBody>
      </p:sp>
      <p:pic>
        <p:nvPicPr>
          <p:cNvPr id="5" name="Content Placeholder 4"/>
          <p:cNvPicPr>
            <a:picLocks noGrp="1" noChangeAspect="1"/>
          </p:cNvPicPr>
          <p:nvPr>
            <p:ph idx="1"/>
          </p:nvPr>
        </p:nvPicPr>
        <p:blipFill rotWithShape="1">
          <a:blip r:embed="rId2"/>
          <a:srcRect l="26955" t="16583" r="14033" b="15013"/>
          <a:stretch/>
        </p:blipFill>
        <p:spPr>
          <a:xfrm>
            <a:off x="1464904" y="1511559"/>
            <a:ext cx="7716417" cy="4798317"/>
          </a:xfrm>
          <a:prstGeom prst="rect">
            <a:avLst/>
          </a:prstGeom>
        </p:spPr>
      </p:pic>
    </p:spTree>
    <p:extLst>
      <p:ext uri="{BB962C8B-B14F-4D97-AF65-F5344CB8AC3E}">
        <p14:creationId xmlns:p14="http://schemas.microsoft.com/office/powerpoint/2010/main" val="177560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Oversampling</a:t>
            </a:r>
            <a:endParaRPr lang="en-US" dirty="0"/>
          </a:p>
        </p:txBody>
      </p:sp>
      <p:sp>
        <p:nvSpPr>
          <p:cNvPr id="3" name="Content Placeholder 2"/>
          <p:cNvSpPr>
            <a:spLocks noGrp="1"/>
          </p:cNvSpPr>
          <p:nvPr>
            <p:ph idx="1"/>
          </p:nvPr>
        </p:nvSpPr>
        <p:spPr/>
        <p:txBody>
          <a:bodyPr/>
          <a:lstStyle/>
          <a:p>
            <a:r>
              <a:rPr lang="en-US" dirty="0" smtClean="0"/>
              <a:t>ML algorithms suffer when data are very unbalanced</a:t>
            </a:r>
          </a:p>
          <a:p>
            <a:endParaRPr lang="en-US" dirty="0"/>
          </a:p>
          <a:p>
            <a:r>
              <a:rPr lang="en-US" dirty="0" smtClean="0"/>
              <a:t>We can do </a:t>
            </a:r>
            <a:r>
              <a:rPr lang="en-US" dirty="0" err="1" smtClean="0"/>
              <a:t>undersampling</a:t>
            </a:r>
            <a:r>
              <a:rPr lang="en-US" dirty="0" smtClean="0"/>
              <a:t> or oversampling to balance the categories: with </a:t>
            </a:r>
            <a:r>
              <a:rPr lang="en-US" dirty="0" err="1" smtClean="0"/>
              <a:t>undersampling</a:t>
            </a:r>
            <a:r>
              <a:rPr lang="en-US" dirty="0" smtClean="0"/>
              <a:t> we lose data</a:t>
            </a:r>
          </a:p>
          <a:p>
            <a:endParaRPr lang="en-US" dirty="0"/>
          </a:p>
          <a:p>
            <a:r>
              <a:rPr lang="en-US" dirty="0" smtClean="0"/>
              <a:t>Conceptually oversampling is like amplifying the signal</a:t>
            </a:r>
            <a:endParaRPr lang="en-US" dirty="0"/>
          </a:p>
        </p:txBody>
      </p:sp>
    </p:spTree>
    <p:extLst>
      <p:ext uri="{BB962C8B-B14F-4D97-AF65-F5344CB8AC3E}">
        <p14:creationId xmlns:p14="http://schemas.microsoft.com/office/powerpoint/2010/main" val="2479789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6698" y="549010"/>
            <a:ext cx="8288930" cy="5922280"/>
          </a:xfrm>
          <a:prstGeom prst="rect">
            <a:avLst/>
          </a:prstGeom>
        </p:spPr>
      </p:pic>
    </p:spTree>
    <p:extLst>
      <p:ext uri="{BB962C8B-B14F-4D97-AF65-F5344CB8AC3E}">
        <p14:creationId xmlns:p14="http://schemas.microsoft.com/office/powerpoint/2010/main" val="2879433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4988" y="691715"/>
            <a:ext cx="9965093" cy="5554314"/>
          </a:xfrm>
          <a:prstGeom prst="rect">
            <a:avLst/>
          </a:prstGeom>
        </p:spPr>
      </p:pic>
    </p:spTree>
    <p:extLst>
      <p:ext uri="{BB962C8B-B14F-4D97-AF65-F5344CB8AC3E}">
        <p14:creationId xmlns:p14="http://schemas.microsoft.com/office/powerpoint/2010/main" val="3740109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3539" y="16007"/>
            <a:ext cx="10384921" cy="6825985"/>
          </a:xfrm>
          <a:prstGeom prst="rect">
            <a:avLst/>
          </a:prstGeom>
        </p:spPr>
      </p:pic>
    </p:spTree>
    <p:extLst>
      <p:ext uri="{BB962C8B-B14F-4D97-AF65-F5344CB8AC3E}">
        <p14:creationId xmlns:p14="http://schemas.microsoft.com/office/powerpoint/2010/main" val="3595255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04536" y="959064"/>
            <a:ext cx="7058859" cy="4886949"/>
          </a:xfrm>
          <a:prstGeom prst="rect">
            <a:avLst/>
          </a:prstGeom>
        </p:spPr>
      </p:pic>
    </p:spTree>
    <p:extLst>
      <p:ext uri="{BB962C8B-B14F-4D97-AF65-F5344CB8AC3E}">
        <p14:creationId xmlns:p14="http://schemas.microsoft.com/office/powerpoint/2010/main" val="1023125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2611" y="506627"/>
            <a:ext cx="9439888" cy="6409884"/>
          </a:xfrm>
          <a:prstGeom prst="rect">
            <a:avLst/>
          </a:prstGeom>
        </p:spPr>
      </p:pic>
    </p:spTree>
    <p:extLst>
      <p:ext uri="{BB962C8B-B14F-4D97-AF65-F5344CB8AC3E}">
        <p14:creationId xmlns:p14="http://schemas.microsoft.com/office/powerpoint/2010/main" val="4210709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5168" y="198927"/>
            <a:ext cx="9612110" cy="6248153"/>
          </a:xfrm>
          <a:prstGeom prst="rect">
            <a:avLst/>
          </a:prstGeom>
        </p:spPr>
      </p:pic>
    </p:spTree>
    <p:extLst>
      <p:ext uri="{BB962C8B-B14F-4D97-AF65-F5344CB8AC3E}">
        <p14:creationId xmlns:p14="http://schemas.microsoft.com/office/powerpoint/2010/main" val="779902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Minority over-sampling with replacement</a:t>
            </a:r>
            <a:endParaRPr lang="en-US" dirty="0"/>
          </a:p>
        </p:txBody>
      </p:sp>
      <p:sp>
        <p:nvSpPr>
          <p:cNvPr id="3" name="Content Placeholder 2"/>
          <p:cNvSpPr>
            <a:spLocks noGrp="1"/>
          </p:cNvSpPr>
          <p:nvPr>
            <p:ph idx="1"/>
          </p:nvPr>
        </p:nvSpPr>
        <p:spPr/>
        <p:txBody>
          <a:bodyPr/>
          <a:lstStyle/>
          <a:p>
            <a:r>
              <a:rPr lang="en-US" dirty="0" smtClean="0"/>
              <a:t>To repeat some of the observations in the data set</a:t>
            </a:r>
          </a:p>
          <a:p>
            <a:endParaRPr lang="en-US" dirty="0"/>
          </a:p>
          <a:p>
            <a:r>
              <a:rPr lang="en-US" dirty="0" smtClean="0"/>
              <a:t>Has been shown not to improve the performance</a:t>
            </a:r>
            <a:endParaRPr lang="en-US" dirty="0"/>
          </a:p>
        </p:txBody>
      </p:sp>
    </p:spTree>
    <p:extLst>
      <p:ext uri="{BB962C8B-B14F-4D97-AF65-F5344CB8AC3E}">
        <p14:creationId xmlns:p14="http://schemas.microsoft.com/office/powerpoint/2010/main" val="3424473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0773" y="220123"/>
            <a:ext cx="9693577" cy="6126653"/>
          </a:xfrm>
          <a:prstGeom prst="rect">
            <a:avLst/>
          </a:prstGeom>
        </p:spPr>
      </p:pic>
    </p:spTree>
    <p:extLst>
      <p:ext uri="{BB962C8B-B14F-4D97-AF65-F5344CB8AC3E}">
        <p14:creationId xmlns:p14="http://schemas.microsoft.com/office/powerpoint/2010/main" val="469390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SMOTE Algorithm</a:t>
            </a:r>
            <a:endParaRPr lang="en-US" dirty="0"/>
          </a:p>
        </p:txBody>
      </p:sp>
      <p:sp>
        <p:nvSpPr>
          <p:cNvPr id="3" name="Content Placeholder 2"/>
          <p:cNvSpPr>
            <a:spLocks noGrp="1"/>
          </p:cNvSpPr>
          <p:nvPr>
            <p:ph idx="1"/>
          </p:nvPr>
        </p:nvSpPr>
        <p:spPr>
          <a:xfrm>
            <a:off x="838200" y="1371600"/>
            <a:ext cx="10515600" cy="5301049"/>
          </a:xfrm>
        </p:spPr>
        <p:txBody>
          <a:bodyPr>
            <a:normAutofit fontScale="62500" lnSpcReduction="20000"/>
          </a:bodyPr>
          <a:lstStyle/>
          <a:p>
            <a:r>
              <a:rPr lang="en-US" dirty="0" smtClean="0"/>
              <a:t>Ha &amp; </a:t>
            </a:r>
            <a:r>
              <a:rPr lang="en-US" dirty="0" err="1" smtClean="0"/>
              <a:t>Bunke</a:t>
            </a:r>
            <a:r>
              <a:rPr lang="en-US" dirty="0" smtClean="0"/>
              <a:t> (1997) created </a:t>
            </a:r>
            <a:r>
              <a:rPr lang="en-US" dirty="0"/>
              <a:t>extra training data by performing certain operations </a:t>
            </a:r>
            <a:r>
              <a:rPr lang="en-US" dirty="0" smtClean="0"/>
              <a:t>on real data: rotation </a:t>
            </a:r>
            <a:r>
              <a:rPr lang="en-US" dirty="0"/>
              <a:t>and skew were natural ways to </a:t>
            </a:r>
            <a:r>
              <a:rPr lang="en-US" dirty="0" smtClean="0"/>
              <a:t>perturb</a:t>
            </a:r>
          </a:p>
          <a:p>
            <a:pPr marL="0" indent="0">
              <a:buNone/>
            </a:pPr>
            <a:endParaRPr lang="en-US" dirty="0"/>
          </a:p>
          <a:p>
            <a:r>
              <a:rPr lang="en-US" dirty="0" smtClean="0"/>
              <a:t>In SMOTE </a:t>
            </a:r>
            <a:r>
              <a:rPr lang="en-US" dirty="0"/>
              <a:t>t</a:t>
            </a:r>
            <a:r>
              <a:rPr lang="en-US" dirty="0" smtClean="0"/>
              <a:t>he </a:t>
            </a:r>
            <a:r>
              <a:rPr lang="en-US" dirty="0"/>
              <a:t>minority class is </a:t>
            </a:r>
            <a:r>
              <a:rPr lang="en-US" dirty="0" smtClean="0"/>
              <a:t>over-sampled by </a:t>
            </a:r>
            <a:r>
              <a:rPr lang="en-US" dirty="0"/>
              <a:t>taking each minority class sample and introducing synthetic examples along the </a:t>
            </a:r>
            <a:r>
              <a:rPr lang="en-US" dirty="0" smtClean="0"/>
              <a:t>line segments </a:t>
            </a:r>
            <a:r>
              <a:rPr lang="en-US" dirty="0"/>
              <a:t>joining any/all of </a:t>
            </a:r>
            <a:r>
              <a:rPr lang="en-US" dirty="0" smtClean="0"/>
              <a:t>the k minority </a:t>
            </a:r>
            <a:r>
              <a:rPr lang="en-US" dirty="0"/>
              <a:t>class nearest neighbors. </a:t>
            </a:r>
            <a:endParaRPr lang="en-US" dirty="0" smtClean="0"/>
          </a:p>
          <a:p>
            <a:pPr marL="0" indent="0">
              <a:buNone/>
            </a:pPr>
            <a:endParaRPr lang="en-US" dirty="0" smtClean="0"/>
          </a:p>
          <a:p>
            <a:r>
              <a:rPr lang="en-US" dirty="0" smtClean="0"/>
              <a:t>Depending upon the </a:t>
            </a:r>
            <a:r>
              <a:rPr lang="en-US" dirty="0" smtClean="0"/>
              <a:t>amount </a:t>
            </a:r>
            <a:r>
              <a:rPr lang="en-US" dirty="0"/>
              <a:t>of over-sampling required, neighbors from </a:t>
            </a:r>
            <a:r>
              <a:rPr lang="en-US" dirty="0" smtClean="0"/>
              <a:t>the k nearest </a:t>
            </a:r>
            <a:r>
              <a:rPr lang="en-US" dirty="0"/>
              <a:t>neighbors are </a:t>
            </a:r>
            <a:r>
              <a:rPr lang="en-US" dirty="0" smtClean="0"/>
              <a:t>randomly chosen</a:t>
            </a:r>
            <a:r>
              <a:rPr lang="en-US" dirty="0"/>
              <a:t>. </a:t>
            </a:r>
            <a:endParaRPr lang="en-US" dirty="0" smtClean="0"/>
          </a:p>
          <a:p>
            <a:pPr marL="0" indent="0">
              <a:buNone/>
            </a:pPr>
            <a:endParaRPr lang="en-US" dirty="0" smtClean="0"/>
          </a:p>
          <a:p>
            <a:r>
              <a:rPr lang="en-US" dirty="0" smtClean="0"/>
              <a:t>The original algorithm used </a:t>
            </a:r>
            <a:r>
              <a:rPr lang="en-US" dirty="0"/>
              <a:t>five nearest neighbors. For instance, if </a:t>
            </a:r>
            <a:r>
              <a:rPr lang="en-US" dirty="0" smtClean="0"/>
              <a:t>the amount </a:t>
            </a:r>
            <a:r>
              <a:rPr lang="en-US" dirty="0"/>
              <a:t>of over-sampling needed is 200%, only two neighbors from the five nearest </a:t>
            </a:r>
            <a:r>
              <a:rPr lang="en-US" dirty="0" smtClean="0"/>
              <a:t>neigh-</a:t>
            </a:r>
            <a:r>
              <a:rPr lang="en-US" dirty="0" err="1" smtClean="0"/>
              <a:t>bors</a:t>
            </a:r>
            <a:r>
              <a:rPr lang="en-US" dirty="0" smtClean="0"/>
              <a:t> </a:t>
            </a:r>
            <a:r>
              <a:rPr lang="en-US" dirty="0"/>
              <a:t>are chosen and one sample is generated in the direction of each. </a:t>
            </a:r>
            <a:endParaRPr lang="en-US" dirty="0" smtClean="0"/>
          </a:p>
          <a:p>
            <a:pPr marL="0" indent="0">
              <a:buNone/>
            </a:pPr>
            <a:endParaRPr lang="en-US" dirty="0" smtClean="0"/>
          </a:p>
          <a:p>
            <a:r>
              <a:rPr lang="en-US" dirty="0" smtClean="0"/>
              <a:t>Synthetic samples are </a:t>
            </a:r>
            <a:r>
              <a:rPr lang="en-US" dirty="0"/>
              <a:t>generated in the following way: </a:t>
            </a:r>
            <a:endParaRPr lang="en-US" dirty="0" smtClean="0"/>
          </a:p>
          <a:p>
            <a:pPr lvl="1"/>
            <a:r>
              <a:rPr lang="en-US" dirty="0" smtClean="0"/>
              <a:t>Take </a:t>
            </a:r>
            <a:r>
              <a:rPr lang="en-US" dirty="0"/>
              <a:t>the difference between the feature vector (</a:t>
            </a:r>
            <a:r>
              <a:rPr lang="en-US" dirty="0" smtClean="0"/>
              <a:t>sample) under </a:t>
            </a:r>
            <a:r>
              <a:rPr lang="en-US" dirty="0"/>
              <a:t>consideration and its nearest neighbor. </a:t>
            </a:r>
            <a:endParaRPr lang="en-US" dirty="0" smtClean="0"/>
          </a:p>
          <a:p>
            <a:pPr lvl="1"/>
            <a:r>
              <a:rPr lang="en-US" dirty="0" smtClean="0"/>
              <a:t>Multiply </a:t>
            </a:r>
            <a:r>
              <a:rPr lang="en-US" dirty="0"/>
              <a:t>this difference by a random </a:t>
            </a:r>
            <a:r>
              <a:rPr lang="en-US" dirty="0" smtClean="0"/>
              <a:t>number between </a:t>
            </a:r>
            <a:r>
              <a:rPr lang="en-US" dirty="0"/>
              <a:t>0 and 1, and add it to the feature vector under consideration. This causes </a:t>
            </a:r>
            <a:r>
              <a:rPr lang="en-US" dirty="0" smtClean="0"/>
              <a:t>the selection </a:t>
            </a:r>
            <a:r>
              <a:rPr lang="en-US" dirty="0"/>
              <a:t>of a random point along the line segment between two specific features. </a:t>
            </a:r>
            <a:endParaRPr lang="en-US" dirty="0" smtClean="0"/>
          </a:p>
          <a:p>
            <a:pPr marL="457200" lvl="1" indent="0">
              <a:buNone/>
            </a:pPr>
            <a:endParaRPr lang="en-US" dirty="0" smtClean="0"/>
          </a:p>
          <a:p>
            <a:r>
              <a:rPr lang="en-US" dirty="0" smtClean="0"/>
              <a:t>This approach </a:t>
            </a:r>
            <a:r>
              <a:rPr lang="en-US" dirty="0"/>
              <a:t>effectively forces the decision region of the minority class to become more </a:t>
            </a:r>
            <a:r>
              <a:rPr lang="en-US" dirty="0" smtClean="0"/>
              <a:t>general</a:t>
            </a:r>
            <a:endParaRPr lang="en-US" dirty="0"/>
          </a:p>
          <a:p>
            <a:endParaRPr lang="en-US" dirty="0"/>
          </a:p>
        </p:txBody>
      </p:sp>
    </p:spTree>
    <p:extLst>
      <p:ext uri="{BB962C8B-B14F-4D97-AF65-F5344CB8AC3E}">
        <p14:creationId xmlns:p14="http://schemas.microsoft.com/office/powerpoint/2010/main" val="3712408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6443" y="481689"/>
            <a:ext cx="8901884" cy="6153518"/>
          </a:xfrm>
          <a:prstGeom prst="rect">
            <a:avLst/>
          </a:prstGeom>
        </p:spPr>
      </p:pic>
    </p:spTree>
    <p:extLst>
      <p:ext uri="{BB962C8B-B14F-4D97-AF65-F5344CB8AC3E}">
        <p14:creationId xmlns:p14="http://schemas.microsoft.com/office/powerpoint/2010/main" val="2292081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3156" y="148282"/>
            <a:ext cx="8826824" cy="6528283"/>
          </a:xfrm>
          <a:prstGeom prst="rect">
            <a:avLst/>
          </a:prstGeom>
        </p:spPr>
      </p:pic>
    </p:spTree>
    <p:extLst>
      <p:ext uri="{BB962C8B-B14F-4D97-AF65-F5344CB8AC3E}">
        <p14:creationId xmlns:p14="http://schemas.microsoft.com/office/powerpoint/2010/main" val="3756674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6443" y="306257"/>
            <a:ext cx="8550578" cy="6127962"/>
          </a:xfrm>
          <a:prstGeom prst="rect">
            <a:avLst/>
          </a:prstGeom>
        </p:spPr>
      </p:pic>
    </p:spTree>
    <p:extLst>
      <p:ext uri="{BB962C8B-B14F-4D97-AF65-F5344CB8AC3E}">
        <p14:creationId xmlns:p14="http://schemas.microsoft.com/office/powerpoint/2010/main" val="352015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52675" y="238125"/>
            <a:ext cx="7486650" cy="6381750"/>
          </a:xfrm>
          <a:prstGeom prst="rect">
            <a:avLst/>
          </a:prstGeom>
        </p:spPr>
      </p:pic>
    </p:spTree>
    <p:extLst>
      <p:ext uri="{BB962C8B-B14F-4D97-AF65-F5344CB8AC3E}">
        <p14:creationId xmlns:p14="http://schemas.microsoft.com/office/powerpoint/2010/main" val="21137268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5427" y="446404"/>
            <a:ext cx="7378553" cy="5516808"/>
          </a:xfrm>
          <a:prstGeom prst="rect">
            <a:avLst/>
          </a:prstGeom>
        </p:spPr>
      </p:pic>
    </p:spTree>
    <p:extLst>
      <p:ext uri="{BB962C8B-B14F-4D97-AF65-F5344CB8AC3E}">
        <p14:creationId xmlns:p14="http://schemas.microsoft.com/office/powerpoint/2010/main" val="3604179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0714" y="714030"/>
            <a:ext cx="8388932" cy="5672653"/>
          </a:xfrm>
          <a:prstGeom prst="rect">
            <a:avLst/>
          </a:prstGeom>
        </p:spPr>
      </p:pic>
    </p:spTree>
    <p:extLst>
      <p:ext uri="{BB962C8B-B14F-4D97-AF65-F5344CB8AC3E}">
        <p14:creationId xmlns:p14="http://schemas.microsoft.com/office/powerpoint/2010/main" val="2968606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1903" y="327453"/>
            <a:ext cx="7944131" cy="6171639"/>
          </a:xfrm>
          <a:prstGeom prst="rect">
            <a:avLst/>
          </a:prstGeom>
        </p:spPr>
      </p:pic>
    </p:spTree>
    <p:extLst>
      <p:ext uri="{BB962C8B-B14F-4D97-AF65-F5344CB8AC3E}">
        <p14:creationId xmlns:p14="http://schemas.microsoft.com/office/powerpoint/2010/main" val="1878533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9017" y="234778"/>
            <a:ext cx="8139586" cy="6232414"/>
          </a:xfrm>
          <a:prstGeom prst="rect">
            <a:avLst/>
          </a:prstGeom>
        </p:spPr>
      </p:pic>
    </p:spTree>
    <p:extLst>
      <p:ext uri="{BB962C8B-B14F-4D97-AF65-F5344CB8AC3E}">
        <p14:creationId xmlns:p14="http://schemas.microsoft.com/office/powerpoint/2010/main" val="1340228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2752" y="486852"/>
            <a:ext cx="8052486" cy="6005125"/>
          </a:xfrm>
          <a:prstGeom prst="rect">
            <a:avLst/>
          </a:prstGeom>
        </p:spPr>
      </p:pic>
    </p:spTree>
    <p:extLst>
      <p:ext uri="{BB962C8B-B14F-4D97-AF65-F5344CB8AC3E}">
        <p14:creationId xmlns:p14="http://schemas.microsoft.com/office/powerpoint/2010/main" val="1699021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8103" y="362243"/>
            <a:ext cx="8152719" cy="6020470"/>
          </a:xfrm>
          <a:prstGeom prst="rect">
            <a:avLst/>
          </a:prstGeom>
        </p:spPr>
      </p:pic>
    </p:spTree>
    <p:extLst>
      <p:ext uri="{BB962C8B-B14F-4D97-AF65-F5344CB8AC3E}">
        <p14:creationId xmlns:p14="http://schemas.microsoft.com/office/powerpoint/2010/main" val="3744680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8699" y="142727"/>
            <a:ext cx="10974601" cy="6572545"/>
          </a:xfrm>
          <a:prstGeom prst="rect">
            <a:avLst/>
          </a:prstGeom>
        </p:spPr>
      </p:pic>
    </p:spTree>
    <p:extLst>
      <p:ext uri="{BB962C8B-B14F-4D97-AF65-F5344CB8AC3E}">
        <p14:creationId xmlns:p14="http://schemas.microsoft.com/office/powerpoint/2010/main" val="3584562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6891" y="578498"/>
            <a:ext cx="10607206" cy="5738325"/>
          </a:xfrm>
          <a:prstGeom prst="rect">
            <a:avLst/>
          </a:prstGeom>
        </p:spPr>
      </p:pic>
    </p:spTree>
    <p:extLst>
      <p:ext uri="{BB962C8B-B14F-4D97-AF65-F5344CB8AC3E}">
        <p14:creationId xmlns:p14="http://schemas.microsoft.com/office/powerpoint/2010/main" val="30247656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4954" y="252373"/>
            <a:ext cx="7000973" cy="6437676"/>
          </a:xfrm>
          <a:prstGeom prst="rect">
            <a:avLst/>
          </a:prstGeom>
        </p:spPr>
      </p:pic>
    </p:spTree>
    <p:extLst>
      <p:ext uri="{BB962C8B-B14F-4D97-AF65-F5344CB8AC3E}">
        <p14:creationId xmlns:p14="http://schemas.microsoft.com/office/powerpoint/2010/main" val="779864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8387" y="604837"/>
            <a:ext cx="7515225" cy="5648325"/>
          </a:xfrm>
          <a:prstGeom prst="rect">
            <a:avLst/>
          </a:prstGeom>
        </p:spPr>
      </p:pic>
    </p:spTree>
    <p:extLst>
      <p:ext uri="{BB962C8B-B14F-4D97-AF65-F5344CB8AC3E}">
        <p14:creationId xmlns:p14="http://schemas.microsoft.com/office/powerpoint/2010/main" val="18376734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7967" y="124708"/>
            <a:ext cx="6885992" cy="6580142"/>
          </a:xfrm>
          <a:prstGeom prst="rect">
            <a:avLst/>
          </a:prstGeom>
        </p:spPr>
      </p:pic>
      <p:sp>
        <p:nvSpPr>
          <p:cNvPr id="3" name="Rectangle 2"/>
          <p:cNvSpPr/>
          <p:nvPr/>
        </p:nvSpPr>
        <p:spPr>
          <a:xfrm>
            <a:off x="1884784" y="2873829"/>
            <a:ext cx="7856375" cy="1940767"/>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297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solidFill>
                  <a:srgbClr val="C00000"/>
                </a:solidFill>
              </a:rPr>
              <a:t>Big Data at CNIC</a:t>
            </a:r>
            <a:endParaRPr lang="en-US" b="1" dirty="0">
              <a:solidFill>
                <a:srgbClr val="C00000"/>
              </a:solidFill>
            </a:endParaRP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2396" t="37778" r="20000" b="46667"/>
          <a:stretch/>
        </p:blipFill>
        <p:spPr>
          <a:xfrm>
            <a:off x="1751582" y="3392121"/>
            <a:ext cx="5267310" cy="1066762"/>
          </a:xfrm>
          <a:prstGeom prst="rect">
            <a:avLst/>
          </a:prstGeom>
        </p:spPr>
      </p:pic>
      <p:pic>
        <p:nvPicPr>
          <p:cNvPr id="6" name="Picture 5"/>
          <p:cNvPicPr>
            <a:picLocks noChangeAspect="1"/>
          </p:cNvPicPr>
          <p:nvPr/>
        </p:nvPicPr>
        <p:blipFill>
          <a:blip r:embed="rId3"/>
          <a:stretch>
            <a:fillRect/>
          </a:stretch>
        </p:blipFill>
        <p:spPr>
          <a:xfrm>
            <a:off x="3721484" y="1804693"/>
            <a:ext cx="1841778" cy="1473422"/>
          </a:xfrm>
          <a:prstGeom prst="rect">
            <a:avLst/>
          </a:prstGeom>
        </p:spPr>
      </p:pic>
      <p:pic>
        <p:nvPicPr>
          <p:cNvPr id="7" name="Picture 6"/>
          <p:cNvPicPr>
            <a:picLocks noChangeAspect="1"/>
          </p:cNvPicPr>
          <p:nvPr/>
        </p:nvPicPr>
        <p:blipFill rotWithShape="1">
          <a:blip r:embed="rId4"/>
          <a:srcRect l="32623" t="12921" r="23812" b="57305"/>
          <a:stretch/>
        </p:blipFill>
        <p:spPr>
          <a:xfrm>
            <a:off x="2579750" y="4686894"/>
            <a:ext cx="4284213" cy="1769037"/>
          </a:xfrm>
          <a:prstGeom prst="rect">
            <a:avLst/>
          </a:prstGeom>
        </p:spPr>
      </p:pic>
      <p:grpSp>
        <p:nvGrpSpPr>
          <p:cNvPr id="11" name="Group 10"/>
          <p:cNvGrpSpPr/>
          <p:nvPr/>
        </p:nvGrpSpPr>
        <p:grpSpPr>
          <a:xfrm>
            <a:off x="7647586" y="2115047"/>
            <a:ext cx="4290894" cy="3356039"/>
            <a:chOff x="7647586" y="2115047"/>
            <a:chExt cx="4290894" cy="3356039"/>
          </a:xfrm>
        </p:grpSpPr>
        <p:pic>
          <p:nvPicPr>
            <p:cNvPr id="2" name="Picture 1"/>
            <p:cNvPicPr>
              <a:picLocks noChangeAspect="1"/>
            </p:cNvPicPr>
            <p:nvPr/>
          </p:nvPicPr>
          <p:blipFill>
            <a:blip r:embed="rId5"/>
            <a:stretch>
              <a:fillRect/>
            </a:stretch>
          </p:blipFill>
          <p:spPr>
            <a:xfrm>
              <a:off x="7647586" y="2541404"/>
              <a:ext cx="3921561" cy="2929682"/>
            </a:xfrm>
            <a:prstGeom prst="rect">
              <a:avLst/>
            </a:prstGeom>
          </p:spPr>
        </p:pic>
        <p:sp>
          <p:nvSpPr>
            <p:cNvPr id="4" name="TextBox 3"/>
            <p:cNvSpPr txBox="1"/>
            <p:nvPr/>
          </p:nvSpPr>
          <p:spPr>
            <a:xfrm>
              <a:off x="8977023" y="2115047"/>
              <a:ext cx="1091966" cy="369332"/>
            </a:xfrm>
            <a:prstGeom prst="rect">
              <a:avLst/>
            </a:prstGeom>
            <a:noFill/>
          </p:spPr>
          <p:txBody>
            <a:bodyPr wrap="none" rtlCol="0">
              <a:spAutoFit/>
            </a:bodyPr>
            <a:lstStyle/>
            <a:p>
              <a:r>
                <a:rPr lang="en-US" dirty="0" smtClean="0">
                  <a:solidFill>
                    <a:srgbClr val="C00000"/>
                  </a:solidFill>
                </a:rPr>
                <a:t>N&gt;17.000</a:t>
              </a:r>
              <a:endParaRPr lang="en-US" dirty="0">
                <a:solidFill>
                  <a:srgbClr val="C00000"/>
                </a:solidFill>
              </a:endParaRPr>
            </a:p>
          </p:txBody>
        </p:sp>
        <p:cxnSp>
          <p:nvCxnSpPr>
            <p:cNvPr id="9" name="Straight Arrow Connector 8"/>
            <p:cNvCxnSpPr/>
            <p:nvPr/>
          </p:nvCxnSpPr>
          <p:spPr>
            <a:xfrm>
              <a:off x="11569147" y="2894275"/>
              <a:ext cx="0" cy="2226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10837633" y="3740836"/>
              <a:ext cx="1832361" cy="369332"/>
            </a:xfrm>
            <a:prstGeom prst="rect">
              <a:avLst/>
            </a:prstGeom>
            <a:noFill/>
          </p:spPr>
          <p:txBody>
            <a:bodyPr wrap="none" rtlCol="0">
              <a:spAutoFit/>
            </a:bodyPr>
            <a:lstStyle/>
            <a:p>
              <a:r>
                <a:rPr lang="en-US" dirty="0" smtClean="0">
                  <a:solidFill>
                    <a:srgbClr val="C00000"/>
                  </a:solidFill>
                </a:rPr>
                <a:t>100.000 variables</a:t>
              </a:r>
              <a:endParaRPr lang="en-US" dirty="0">
                <a:solidFill>
                  <a:srgbClr val="C00000"/>
                </a:solidFill>
              </a:endParaRPr>
            </a:p>
          </p:txBody>
        </p:sp>
      </p:grpSp>
      <p:sp>
        <p:nvSpPr>
          <p:cNvPr id="8" name="TextBox 7"/>
          <p:cNvSpPr txBox="1"/>
          <p:nvPr/>
        </p:nvSpPr>
        <p:spPr>
          <a:xfrm>
            <a:off x="7560486" y="5952470"/>
            <a:ext cx="4285404" cy="369332"/>
          </a:xfrm>
          <a:prstGeom prst="rect">
            <a:avLst/>
          </a:prstGeom>
          <a:noFill/>
        </p:spPr>
        <p:txBody>
          <a:bodyPr wrap="none" rtlCol="0">
            <a:spAutoFit/>
          </a:bodyPr>
          <a:lstStyle/>
          <a:p>
            <a:r>
              <a:rPr lang="en-US" b="1" dirty="0" smtClean="0"/>
              <a:t>New project: 2 Million individuals x 3 years</a:t>
            </a:r>
            <a:endParaRPr lang="en-US" b="1" dirty="0"/>
          </a:p>
        </p:txBody>
      </p:sp>
    </p:spTree>
    <p:extLst>
      <p:ext uri="{BB962C8B-B14F-4D97-AF65-F5344CB8AC3E}">
        <p14:creationId xmlns:p14="http://schemas.microsoft.com/office/powerpoint/2010/main" val="104623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a:xfrm>
            <a:off x="2711389" y="2740878"/>
            <a:ext cx="4746350" cy="3239299"/>
          </a:xfrm>
          <a:prstGeom prst="roundRect">
            <a:avLst/>
          </a:prstGeom>
          <a:solidFill>
            <a:schemeClr val="bg1">
              <a:lumMod val="95000"/>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2">
                  <a:lumMod val="75000"/>
                </a:schemeClr>
              </a:solidFill>
            </a:endParaRPr>
          </a:p>
        </p:txBody>
      </p:sp>
      <p:sp>
        <p:nvSpPr>
          <p:cNvPr id="11" name="Rounded Rectangle 10"/>
          <p:cNvSpPr/>
          <p:nvPr/>
        </p:nvSpPr>
        <p:spPr>
          <a:xfrm>
            <a:off x="2801636" y="63592"/>
            <a:ext cx="4176335" cy="2296882"/>
          </a:xfrm>
          <a:prstGeom prst="roundRect">
            <a:avLst/>
          </a:prstGeom>
          <a:solidFill>
            <a:schemeClr val="bg1">
              <a:lumMod val="95000"/>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lowchart: Magnetic Disk 4"/>
          <p:cNvSpPr/>
          <p:nvPr/>
        </p:nvSpPr>
        <p:spPr>
          <a:xfrm>
            <a:off x="3371962" y="1268760"/>
            <a:ext cx="992053" cy="1029598"/>
          </a:xfrm>
          <a:prstGeom prst="flowChartMagneticDisk">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rgbClr val="C00000"/>
                </a:solidFill>
              </a:rPr>
              <a:t>Medical </a:t>
            </a:r>
            <a:r>
              <a:rPr lang="es-ES" b="1" dirty="0" err="1">
                <a:solidFill>
                  <a:srgbClr val="C00000"/>
                </a:solidFill>
              </a:rPr>
              <a:t>Imaging</a:t>
            </a:r>
            <a:r>
              <a:rPr lang="es-ES" b="1" dirty="0">
                <a:solidFill>
                  <a:srgbClr val="C00000"/>
                </a:solidFill>
              </a:rPr>
              <a:t> </a:t>
            </a:r>
          </a:p>
        </p:txBody>
      </p:sp>
      <p:sp>
        <p:nvSpPr>
          <p:cNvPr id="7" name="Flowchart: Magnetic Disk 6"/>
          <p:cNvSpPr/>
          <p:nvPr/>
        </p:nvSpPr>
        <p:spPr>
          <a:xfrm>
            <a:off x="7579541" y="1196752"/>
            <a:ext cx="912673" cy="1296144"/>
          </a:xfrm>
          <a:prstGeom prst="flowChartMagneticDisk">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1600" dirty="0"/>
          </a:p>
          <a:p>
            <a:pPr algn="ctr"/>
            <a:r>
              <a:rPr lang="es-ES" sz="1600" b="1" dirty="0" err="1">
                <a:solidFill>
                  <a:srgbClr val="C00000"/>
                </a:solidFill>
              </a:rPr>
              <a:t>Multi</a:t>
            </a:r>
            <a:r>
              <a:rPr lang="es-ES" sz="1600" b="1" dirty="0">
                <a:solidFill>
                  <a:srgbClr val="C00000"/>
                </a:solidFill>
              </a:rPr>
              <a:t>-OMICS</a:t>
            </a:r>
            <a:r>
              <a:rPr lang="es-ES" sz="1600" dirty="0">
                <a:solidFill>
                  <a:srgbClr val="C00000"/>
                </a:solidFill>
              </a:rPr>
              <a:t> </a:t>
            </a:r>
          </a:p>
          <a:p>
            <a:pPr algn="ctr"/>
            <a:endParaRPr lang="es-ES" sz="1600" dirty="0">
              <a:solidFill>
                <a:srgbClr val="C00000"/>
              </a:solidFill>
            </a:endParaRPr>
          </a:p>
        </p:txBody>
      </p:sp>
      <p:pic>
        <p:nvPicPr>
          <p:cNvPr id="2" name="Picture 1"/>
          <p:cNvPicPr>
            <a:picLocks noChangeAspect="1"/>
          </p:cNvPicPr>
          <p:nvPr/>
        </p:nvPicPr>
        <p:blipFill>
          <a:blip r:embed="rId3"/>
          <a:stretch>
            <a:fillRect/>
          </a:stretch>
        </p:blipFill>
        <p:spPr>
          <a:xfrm>
            <a:off x="4421815" y="94827"/>
            <a:ext cx="1343162" cy="926672"/>
          </a:xfrm>
          <a:prstGeom prst="rect">
            <a:avLst/>
          </a:prstGeom>
        </p:spPr>
      </p:pic>
      <p:sp>
        <p:nvSpPr>
          <p:cNvPr id="3" name="Bent-Up Arrow 2"/>
          <p:cNvSpPr/>
          <p:nvPr/>
        </p:nvSpPr>
        <p:spPr>
          <a:xfrm rot="10800000">
            <a:off x="3719736" y="1052736"/>
            <a:ext cx="1242138" cy="432048"/>
          </a:xfrm>
          <a:prstGeom prst="bentUpArrow">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lowchart: Magnetic Disk 25"/>
          <p:cNvSpPr/>
          <p:nvPr/>
        </p:nvSpPr>
        <p:spPr>
          <a:xfrm>
            <a:off x="4421815" y="1251077"/>
            <a:ext cx="1134884" cy="1054941"/>
          </a:xfrm>
          <a:prstGeom prst="flowChartMagneticDisk">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err="1">
                <a:solidFill>
                  <a:srgbClr val="C00000"/>
                </a:solidFill>
              </a:rPr>
              <a:t>Health</a:t>
            </a:r>
            <a:r>
              <a:rPr lang="es-ES" b="1" dirty="0">
                <a:solidFill>
                  <a:srgbClr val="C00000"/>
                </a:solidFill>
              </a:rPr>
              <a:t>/LS records</a:t>
            </a:r>
          </a:p>
        </p:txBody>
      </p:sp>
      <p:sp>
        <p:nvSpPr>
          <p:cNvPr id="28" name="Flowchart: Magnetic Disk 27"/>
          <p:cNvSpPr/>
          <p:nvPr/>
        </p:nvSpPr>
        <p:spPr>
          <a:xfrm>
            <a:off x="5653568" y="1243420"/>
            <a:ext cx="1019944" cy="1054941"/>
          </a:xfrm>
          <a:prstGeom prst="flowChartMagneticDisk">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err="1">
                <a:solidFill>
                  <a:srgbClr val="C00000"/>
                </a:solidFill>
              </a:rPr>
              <a:t>Biobank</a:t>
            </a:r>
            <a:endParaRPr lang="es-ES" b="1" dirty="0">
              <a:solidFill>
                <a:srgbClr val="C00000"/>
              </a:solidFill>
            </a:endParaRPr>
          </a:p>
        </p:txBody>
      </p:sp>
      <p:sp>
        <p:nvSpPr>
          <p:cNvPr id="10" name="Down Arrow 9"/>
          <p:cNvSpPr/>
          <p:nvPr/>
        </p:nvSpPr>
        <p:spPr>
          <a:xfrm>
            <a:off x="4886203" y="1052736"/>
            <a:ext cx="198362" cy="504056"/>
          </a:xfrm>
          <a:prstGeom prst="downArrow">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Bent-Up Arrow 30"/>
          <p:cNvSpPr/>
          <p:nvPr/>
        </p:nvSpPr>
        <p:spPr>
          <a:xfrm rot="10800000" flipH="1">
            <a:off x="5036187" y="1052737"/>
            <a:ext cx="1148028" cy="432048"/>
          </a:xfrm>
          <a:prstGeom prst="bentUpArrow">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Down Arrow 31"/>
          <p:cNvSpPr/>
          <p:nvPr/>
        </p:nvSpPr>
        <p:spPr>
          <a:xfrm rot="16200000">
            <a:off x="6954594" y="1503509"/>
            <a:ext cx="264483" cy="826646"/>
          </a:xfrm>
          <a:prstGeom prst="downArrow">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ounded Rectangle 36"/>
          <p:cNvSpPr/>
          <p:nvPr/>
        </p:nvSpPr>
        <p:spPr>
          <a:xfrm>
            <a:off x="2815528" y="2886255"/>
            <a:ext cx="4538072" cy="1299740"/>
          </a:xfrm>
          <a:prstGeom prst="roundRect">
            <a:avLst/>
          </a:prstGeom>
          <a:solidFill>
            <a:schemeClr val="bg1">
              <a:lumMod val="95000"/>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2">
                  <a:lumMod val="75000"/>
                </a:schemeClr>
              </a:solidFill>
            </a:endParaRPr>
          </a:p>
        </p:txBody>
      </p:sp>
      <p:sp>
        <p:nvSpPr>
          <p:cNvPr id="14" name="TextBox 13"/>
          <p:cNvSpPr txBox="1"/>
          <p:nvPr/>
        </p:nvSpPr>
        <p:spPr>
          <a:xfrm>
            <a:off x="6062979" y="2484812"/>
            <a:ext cx="471604" cy="338554"/>
          </a:xfrm>
          <a:prstGeom prst="rect">
            <a:avLst/>
          </a:prstGeom>
          <a:noFill/>
        </p:spPr>
        <p:txBody>
          <a:bodyPr wrap="none" rtlCol="0">
            <a:spAutoFit/>
          </a:bodyPr>
          <a:lstStyle/>
          <a:p>
            <a:r>
              <a:rPr lang="es-ES" sz="1600" dirty="0">
                <a:solidFill>
                  <a:srgbClr val="C00000"/>
                </a:solidFill>
              </a:rPr>
              <a:t>ETL</a:t>
            </a:r>
            <a:endParaRPr lang="en-GB" sz="1600" dirty="0">
              <a:solidFill>
                <a:srgbClr val="C00000"/>
              </a:solidFill>
            </a:endParaRPr>
          </a:p>
        </p:txBody>
      </p:sp>
      <p:sp>
        <p:nvSpPr>
          <p:cNvPr id="15" name="Rectangle 14"/>
          <p:cNvSpPr/>
          <p:nvPr/>
        </p:nvSpPr>
        <p:spPr>
          <a:xfrm>
            <a:off x="4947065" y="2460312"/>
            <a:ext cx="471604" cy="338554"/>
          </a:xfrm>
          <a:prstGeom prst="rect">
            <a:avLst/>
          </a:prstGeom>
        </p:spPr>
        <p:txBody>
          <a:bodyPr wrap="none">
            <a:spAutoFit/>
          </a:bodyPr>
          <a:lstStyle/>
          <a:p>
            <a:r>
              <a:rPr lang="es-ES" sz="1600" dirty="0">
                <a:solidFill>
                  <a:srgbClr val="C00000"/>
                </a:solidFill>
              </a:rPr>
              <a:t>ETL</a:t>
            </a:r>
            <a:endParaRPr lang="en-GB" sz="1600" dirty="0">
              <a:solidFill>
                <a:srgbClr val="C00000"/>
              </a:solidFill>
            </a:endParaRPr>
          </a:p>
        </p:txBody>
      </p:sp>
      <p:cxnSp>
        <p:nvCxnSpPr>
          <p:cNvPr id="20" name="Straight Arrow Connector 19"/>
          <p:cNvCxnSpPr/>
          <p:nvPr/>
        </p:nvCxnSpPr>
        <p:spPr>
          <a:xfrm flipH="1">
            <a:off x="3844341" y="2313841"/>
            <a:ext cx="2681" cy="53782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4981799" y="2313841"/>
            <a:ext cx="1" cy="50405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6109904" y="2307359"/>
            <a:ext cx="1" cy="50405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7457741" y="2551099"/>
            <a:ext cx="540623" cy="119488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rot="18088208">
            <a:off x="7315396" y="2952354"/>
            <a:ext cx="471604" cy="338554"/>
          </a:xfrm>
          <a:prstGeom prst="rect">
            <a:avLst/>
          </a:prstGeom>
          <a:noFill/>
        </p:spPr>
        <p:txBody>
          <a:bodyPr wrap="none" rtlCol="0">
            <a:spAutoFit/>
          </a:bodyPr>
          <a:lstStyle/>
          <a:p>
            <a:r>
              <a:rPr lang="es-ES" sz="1600" dirty="0">
                <a:solidFill>
                  <a:srgbClr val="C00000"/>
                </a:solidFill>
              </a:rPr>
              <a:t>ETL</a:t>
            </a:r>
            <a:endParaRPr lang="en-GB" sz="1600" dirty="0">
              <a:solidFill>
                <a:srgbClr val="C00000"/>
              </a:solidFill>
            </a:endParaRPr>
          </a:p>
        </p:txBody>
      </p:sp>
      <p:pic>
        <p:nvPicPr>
          <p:cNvPr id="46" name="Picture 45"/>
          <p:cNvPicPr>
            <a:picLocks noChangeAspect="1"/>
          </p:cNvPicPr>
          <p:nvPr/>
        </p:nvPicPr>
        <p:blipFill rotWithShape="1">
          <a:blip r:embed="rId4">
            <a:extLst>
              <a:ext uri="{28A0092B-C50C-407E-A947-70E740481C1C}">
                <a14:useLocalDpi xmlns:a14="http://schemas.microsoft.com/office/drawing/2010/main" val="0"/>
              </a:ext>
            </a:extLst>
          </a:blip>
          <a:srcRect l="22396" t="37778" r="20000" b="46667"/>
          <a:stretch/>
        </p:blipFill>
        <p:spPr>
          <a:xfrm>
            <a:off x="4459751" y="3557218"/>
            <a:ext cx="2841752" cy="592556"/>
          </a:xfrm>
          <a:prstGeom prst="rect">
            <a:avLst/>
          </a:prstGeom>
        </p:spPr>
      </p:pic>
      <p:sp>
        <p:nvSpPr>
          <p:cNvPr id="48" name="TextBox 47"/>
          <p:cNvSpPr txBox="1"/>
          <p:nvPr/>
        </p:nvSpPr>
        <p:spPr>
          <a:xfrm>
            <a:off x="2901856" y="3010888"/>
            <a:ext cx="2123595" cy="646331"/>
          </a:xfrm>
          <a:prstGeom prst="rect">
            <a:avLst/>
          </a:prstGeom>
          <a:noFill/>
        </p:spPr>
        <p:txBody>
          <a:bodyPr wrap="none" rtlCol="0">
            <a:spAutoFit/>
          </a:bodyPr>
          <a:lstStyle/>
          <a:p>
            <a:r>
              <a:rPr lang="es-ES" b="1" dirty="0">
                <a:solidFill>
                  <a:srgbClr val="C00000"/>
                </a:solidFill>
              </a:rPr>
              <a:t>Big Data </a:t>
            </a:r>
            <a:r>
              <a:rPr lang="es-ES" b="1" dirty="0" err="1">
                <a:solidFill>
                  <a:srgbClr val="C00000"/>
                </a:solidFill>
              </a:rPr>
              <a:t>Technology</a:t>
            </a:r>
            <a:endParaRPr lang="es-ES" b="1" dirty="0">
              <a:solidFill>
                <a:srgbClr val="C00000"/>
              </a:solidFill>
            </a:endParaRPr>
          </a:p>
          <a:p>
            <a:r>
              <a:rPr lang="es-ES" b="1" dirty="0" err="1">
                <a:solidFill>
                  <a:srgbClr val="C00000"/>
                </a:solidFill>
              </a:rPr>
              <a:t>for</a:t>
            </a:r>
            <a:r>
              <a:rPr lang="es-ES" b="1" dirty="0">
                <a:solidFill>
                  <a:srgbClr val="C00000"/>
                </a:solidFill>
              </a:rPr>
              <a:t> Data </a:t>
            </a:r>
            <a:r>
              <a:rPr lang="es-ES" b="1" dirty="0" err="1">
                <a:solidFill>
                  <a:srgbClr val="C00000"/>
                </a:solidFill>
              </a:rPr>
              <a:t>Integration</a:t>
            </a:r>
            <a:r>
              <a:rPr lang="es-ES" b="1" dirty="0">
                <a:solidFill>
                  <a:srgbClr val="C00000"/>
                </a:solidFill>
              </a:rPr>
              <a:t> </a:t>
            </a:r>
            <a:endParaRPr lang="en-GB" b="1" dirty="0">
              <a:solidFill>
                <a:srgbClr val="C00000"/>
              </a:solidFill>
            </a:endParaRPr>
          </a:p>
        </p:txBody>
      </p:sp>
      <p:sp>
        <p:nvSpPr>
          <p:cNvPr id="54" name="Flowchart: Magnetic Disk 53"/>
          <p:cNvSpPr/>
          <p:nvPr/>
        </p:nvSpPr>
        <p:spPr>
          <a:xfrm>
            <a:off x="7824194" y="5081883"/>
            <a:ext cx="1153670" cy="528751"/>
          </a:xfrm>
          <a:prstGeom prst="flowChartMagneticDisk">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1600" dirty="0">
              <a:solidFill>
                <a:schemeClr val="accent2">
                  <a:lumMod val="75000"/>
                </a:schemeClr>
              </a:solidFill>
            </a:endParaRPr>
          </a:p>
          <a:p>
            <a:pPr algn="ctr"/>
            <a:r>
              <a:rPr lang="es-ES" sz="1600" dirty="0" err="1">
                <a:solidFill>
                  <a:srgbClr val="C00000"/>
                </a:solidFill>
              </a:rPr>
              <a:t>Annotation</a:t>
            </a:r>
            <a:endParaRPr lang="es-ES" sz="1600" dirty="0">
              <a:solidFill>
                <a:srgbClr val="C00000"/>
              </a:solidFill>
            </a:endParaRPr>
          </a:p>
          <a:p>
            <a:pPr algn="ctr"/>
            <a:endParaRPr lang="es-ES" sz="1600" dirty="0">
              <a:solidFill>
                <a:schemeClr val="accent2">
                  <a:lumMod val="75000"/>
                </a:schemeClr>
              </a:solidFill>
            </a:endParaRPr>
          </a:p>
        </p:txBody>
      </p:sp>
      <p:sp>
        <p:nvSpPr>
          <p:cNvPr id="55" name="Flowchart: Magnetic Disk 54"/>
          <p:cNvSpPr/>
          <p:nvPr/>
        </p:nvSpPr>
        <p:spPr>
          <a:xfrm>
            <a:off x="7824194" y="4861664"/>
            <a:ext cx="1153670" cy="440432"/>
          </a:xfrm>
          <a:prstGeom prst="flowChartMagneticDisk">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1600" dirty="0">
              <a:solidFill>
                <a:schemeClr val="accent2">
                  <a:lumMod val="75000"/>
                </a:schemeClr>
              </a:solidFill>
            </a:endParaRPr>
          </a:p>
          <a:p>
            <a:pPr algn="ctr"/>
            <a:r>
              <a:rPr lang="es-ES" sz="1600" dirty="0" err="1">
                <a:solidFill>
                  <a:srgbClr val="C00000"/>
                </a:solidFill>
              </a:rPr>
              <a:t>Ontologies</a:t>
            </a:r>
            <a:r>
              <a:rPr lang="es-ES" sz="1600" dirty="0">
                <a:solidFill>
                  <a:schemeClr val="accent2">
                    <a:lumMod val="75000"/>
                  </a:schemeClr>
                </a:solidFill>
              </a:rPr>
              <a:t> </a:t>
            </a:r>
          </a:p>
          <a:p>
            <a:pPr algn="ctr"/>
            <a:endParaRPr lang="es-ES" sz="1600" dirty="0">
              <a:solidFill>
                <a:schemeClr val="accent2">
                  <a:lumMod val="75000"/>
                </a:schemeClr>
              </a:solidFill>
            </a:endParaRPr>
          </a:p>
        </p:txBody>
      </p:sp>
      <p:sp>
        <p:nvSpPr>
          <p:cNvPr id="56" name="Flowchart: Magnetic Disk 55"/>
          <p:cNvSpPr/>
          <p:nvPr/>
        </p:nvSpPr>
        <p:spPr>
          <a:xfrm>
            <a:off x="7824194" y="4480293"/>
            <a:ext cx="1153670" cy="528751"/>
          </a:xfrm>
          <a:prstGeom prst="flowChartMagneticDisk">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1600" dirty="0">
              <a:solidFill>
                <a:schemeClr val="accent2">
                  <a:lumMod val="75000"/>
                </a:schemeClr>
              </a:solidFill>
            </a:endParaRPr>
          </a:p>
          <a:p>
            <a:pPr algn="ctr"/>
            <a:r>
              <a:rPr lang="es-ES" sz="1600" dirty="0" err="1">
                <a:solidFill>
                  <a:srgbClr val="C00000"/>
                </a:solidFill>
              </a:rPr>
              <a:t>Pathways</a:t>
            </a:r>
            <a:endParaRPr lang="es-ES" sz="1600" dirty="0">
              <a:solidFill>
                <a:srgbClr val="C00000"/>
              </a:solidFill>
            </a:endParaRPr>
          </a:p>
          <a:p>
            <a:pPr algn="ctr"/>
            <a:endParaRPr lang="es-ES" sz="1600" dirty="0">
              <a:solidFill>
                <a:schemeClr val="accent2">
                  <a:lumMod val="75000"/>
                </a:schemeClr>
              </a:solidFill>
            </a:endParaRPr>
          </a:p>
        </p:txBody>
      </p:sp>
      <p:cxnSp>
        <p:nvCxnSpPr>
          <p:cNvPr id="57" name="Straight Arrow Connector 56"/>
          <p:cNvCxnSpPr>
            <a:stCxn id="56" idx="2"/>
          </p:cNvCxnSpPr>
          <p:nvPr/>
        </p:nvCxnSpPr>
        <p:spPr>
          <a:xfrm flipH="1" flipV="1">
            <a:off x="7457740" y="3884473"/>
            <a:ext cx="366454" cy="86019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1" name="Flowchart: Magnetic Disk 60"/>
          <p:cNvSpPr/>
          <p:nvPr/>
        </p:nvSpPr>
        <p:spPr>
          <a:xfrm>
            <a:off x="7824194" y="4132483"/>
            <a:ext cx="1162500" cy="528751"/>
          </a:xfrm>
          <a:prstGeom prst="flowChartMagneticDisk">
            <a:avLst/>
          </a:prstGeom>
          <a:solidFill>
            <a:schemeClr val="bg1">
              <a:lumMod val="8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1600" dirty="0">
              <a:solidFill>
                <a:schemeClr val="accent2">
                  <a:lumMod val="75000"/>
                </a:schemeClr>
              </a:solidFill>
            </a:endParaRPr>
          </a:p>
          <a:p>
            <a:pPr algn="ctr"/>
            <a:r>
              <a:rPr lang="es-ES" sz="1600" dirty="0" err="1">
                <a:solidFill>
                  <a:srgbClr val="C00000"/>
                </a:solidFill>
              </a:rPr>
              <a:t>Literature</a:t>
            </a:r>
            <a:endParaRPr lang="es-ES" sz="1600" dirty="0">
              <a:solidFill>
                <a:srgbClr val="C00000"/>
              </a:solidFill>
            </a:endParaRPr>
          </a:p>
          <a:p>
            <a:pPr algn="ctr"/>
            <a:endParaRPr lang="es-ES" sz="1600" dirty="0">
              <a:solidFill>
                <a:schemeClr val="accent2">
                  <a:lumMod val="75000"/>
                </a:schemeClr>
              </a:solidFill>
            </a:endParaRPr>
          </a:p>
        </p:txBody>
      </p:sp>
      <p:sp>
        <p:nvSpPr>
          <p:cNvPr id="63" name="TextBox 62"/>
          <p:cNvSpPr txBox="1"/>
          <p:nvPr/>
        </p:nvSpPr>
        <p:spPr>
          <a:xfrm>
            <a:off x="7708731" y="3525427"/>
            <a:ext cx="1153264" cy="584775"/>
          </a:xfrm>
          <a:prstGeom prst="rect">
            <a:avLst/>
          </a:prstGeom>
          <a:solidFill>
            <a:srgbClr val="C00000"/>
          </a:solidFill>
        </p:spPr>
        <p:txBody>
          <a:bodyPr wrap="none" rtlCol="0">
            <a:spAutoFit/>
          </a:bodyPr>
          <a:lstStyle/>
          <a:p>
            <a:pPr algn="ctr"/>
            <a:r>
              <a:rPr lang="es-ES" sz="1600" b="1" dirty="0">
                <a:ln w="10160">
                  <a:noFill/>
                  <a:prstDash val="solid"/>
                </a:ln>
                <a:solidFill>
                  <a:srgbClr val="FFFFFF"/>
                </a:solidFill>
              </a:rPr>
              <a:t>Contextual </a:t>
            </a:r>
          </a:p>
          <a:p>
            <a:pPr algn="ctr"/>
            <a:r>
              <a:rPr lang="es-ES" sz="1600" b="1" dirty="0" err="1">
                <a:ln w="10160">
                  <a:noFill/>
                  <a:prstDash val="solid"/>
                </a:ln>
                <a:solidFill>
                  <a:srgbClr val="FFFFFF"/>
                </a:solidFill>
              </a:rPr>
              <a:t>Databases</a:t>
            </a:r>
            <a:endParaRPr lang="en-GB" sz="1600" b="1" dirty="0">
              <a:ln w="10160">
                <a:noFill/>
                <a:prstDash val="solid"/>
              </a:ln>
              <a:solidFill>
                <a:srgbClr val="FFFFFF"/>
              </a:solidFill>
            </a:endParaRPr>
          </a:p>
        </p:txBody>
      </p:sp>
      <p:sp>
        <p:nvSpPr>
          <p:cNvPr id="64" name="Rounded Rectangle 63"/>
          <p:cNvSpPr/>
          <p:nvPr/>
        </p:nvSpPr>
        <p:spPr>
          <a:xfrm>
            <a:off x="2824358" y="4339976"/>
            <a:ext cx="4538072" cy="1515849"/>
          </a:xfrm>
          <a:prstGeom prst="roundRect">
            <a:avLst/>
          </a:prstGeom>
          <a:solidFill>
            <a:schemeClr val="bg1">
              <a:lumMod val="95000"/>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2">
                  <a:lumMod val="75000"/>
                </a:schemeClr>
              </a:solidFill>
            </a:endParaRPr>
          </a:p>
        </p:txBody>
      </p:sp>
      <p:sp>
        <p:nvSpPr>
          <p:cNvPr id="68" name="TextBox 67"/>
          <p:cNvSpPr txBox="1"/>
          <p:nvPr/>
        </p:nvSpPr>
        <p:spPr>
          <a:xfrm>
            <a:off x="2881942" y="4435365"/>
            <a:ext cx="2147319" cy="646331"/>
          </a:xfrm>
          <a:prstGeom prst="rect">
            <a:avLst/>
          </a:prstGeom>
          <a:noFill/>
        </p:spPr>
        <p:txBody>
          <a:bodyPr wrap="none" rtlCol="0">
            <a:spAutoFit/>
          </a:bodyPr>
          <a:lstStyle/>
          <a:p>
            <a:r>
              <a:rPr lang="es-ES" b="1" dirty="0">
                <a:solidFill>
                  <a:srgbClr val="C00000"/>
                </a:solidFill>
              </a:rPr>
              <a:t>Artificial </a:t>
            </a:r>
            <a:r>
              <a:rPr lang="es-ES" b="1" dirty="0" err="1">
                <a:solidFill>
                  <a:srgbClr val="C00000"/>
                </a:solidFill>
              </a:rPr>
              <a:t>Intelligence</a:t>
            </a:r>
            <a:endParaRPr lang="es-ES" b="1" dirty="0">
              <a:solidFill>
                <a:srgbClr val="C00000"/>
              </a:solidFill>
            </a:endParaRPr>
          </a:p>
          <a:p>
            <a:r>
              <a:rPr lang="es-ES" b="1" dirty="0" err="1">
                <a:solidFill>
                  <a:srgbClr val="C00000"/>
                </a:solidFill>
              </a:rPr>
              <a:t>Algorithms</a:t>
            </a:r>
            <a:endParaRPr lang="en-GB" b="1" dirty="0">
              <a:solidFill>
                <a:srgbClr val="C00000"/>
              </a:solidFill>
            </a:endParaRPr>
          </a:p>
        </p:txBody>
      </p:sp>
      <p:sp>
        <p:nvSpPr>
          <p:cNvPr id="73" name="TextBox 72"/>
          <p:cNvSpPr txBox="1"/>
          <p:nvPr/>
        </p:nvSpPr>
        <p:spPr>
          <a:xfrm rot="3646617">
            <a:off x="7287776" y="4189051"/>
            <a:ext cx="471604" cy="338554"/>
          </a:xfrm>
          <a:prstGeom prst="rect">
            <a:avLst/>
          </a:prstGeom>
          <a:noFill/>
        </p:spPr>
        <p:txBody>
          <a:bodyPr wrap="none" rtlCol="0">
            <a:spAutoFit/>
          </a:bodyPr>
          <a:lstStyle/>
          <a:p>
            <a:r>
              <a:rPr lang="es-ES" sz="1600" dirty="0">
                <a:solidFill>
                  <a:srgbClr val="C00000"/>
                </a:solidFill>
              </a:rPr>
              <a:t>ETL</a:t>
            </a:r>
            <a:endParaRPr lang="en-GB" sz="1600" dirty="0">
              <a:solidFill>
                <a:srgbClr val="C00000"/>
              </a:solidFill>
            </a:endParaRPr>
          </a:p>
        </p:txBody>
      </p:sp>
      <p:grpSp>
        <p:nvGrpSpPr>
          <p:cNvPr id="76" name="Group 75"/>
          <p:cNvGrpSpPr/>
          <p:nvPr/>
        </p:nvGrpSpPr>
        <p:grpSpPr>
          <a:xfrm>
            <a:off x="5005274" y="4540053"/>
            <a:ext cx="1444260" cy="1218942"/>
            <a:chOff x="251521" y="1313736"/>
            <a:chExt cx="8208911" cy="5139600"/>
          </a:xfrm>
        </p:grpSpPr>
        <p:pic>
          <p:nvPicPr>
            <p:cNvPr id="77" name="Picture 76"/>
            <p:cNvPicPr>
              <a:picLocks noChangeAspect="1"/>
            </p:cNvPicPr>
            <p:nvPr/>
          </p:nvPicPr>
          <p:blipFill rotWithShape="1">
            <a:blip r:embed="rId5"/>
            <a:srcRect l="16855" t="10916" r="14990" b="2962"/>
            <a:stretch/>
          </p:blipFill>
          <p:spPr>
            <a:xfrm>
              <a:off x="1763688" y="1340768"/>
              <a:ext cx="6696744" cy="5112568"/>
            </a:xfrm>
            <a:prstGeom prst="rect">
              <a:avLst/>
            </a:prstGeom>
          </p:spPr>
        </p:pic>
        <p:pic>
          <p:nvPicPr>
            <p:cNvPr id="78" name="Picture 77"/>
            <p:cNvPicPr>
              <a:picLocks noChangeAspect="1"/>
            </p:cNvPicPr>
            <p:nvPr/>
          </p:nvPicPr>
          <p:blipFill rotWithShape="1">
            <a:blip r:embed="rId6"/>
            <a:srcRect t="11034" r="82857"/>
            <a:stretch/>
          </p:blipFill>
          <p:spPr>
            <a:xfrm>
              <a:off x="251521" y="1313736"/>
              <a:ext cx="1547272" cy="5139600"/>
            </a:xfrm>
            <a:prstGeom prst="rect">
              <a:avLst/>
            </a:prstGeom>
          </p:spPr>
        </p:pic>
      </p:grpSp>
      <p:grpSp>
        <p:nvGrpSpPr>
          <p:cNvPr id="79" name="Group 78"/>
          <p:cNvGrpSpPr/>
          <p:nvPr/>
        </p:nvGrpSpPr>
        <p:grpSpPr>
          <a:xfrm>
            <a:off x="6100211" y="4440764"/>
            <a:ext cx="1201292" cy="664244"/>
            <a:chOff x="467544" y="620688"/>
            <a:chExt cx="8280920" cy="3233876"/>
          </a:xfrm>
        </p:grpSpPr>
        <p:pic>
          <p:nvPicPr>
            <p:cNvPr id="80" name="Picture 79"/>
            <p:cNvPicPr>
              <a:picLocks noChangeAspect="1"/>
            </p:cNvPicPr>
            <p:nvPr/>
          </p:nvPicPr>
          <p:blipFill rotWithShape="1">
            <a:blip r:embed="rId7"/>
            <a:srcRect l="17325" t="13034" r="10682" b="74115"/>
            <a:stretch/>
          </p:blipFill>
          <p:spPr>
            <a:xfrm>
              <a:off x="467544" y="620688"/>
              <a:ext cx="7344816" cy="792088"/>
            </a:xfrm>
            <a:prstGeom prst="rect">
              <a:avLst/>
            </a:prstGeom>
          </p:spPr>
        </p:pic>
        <p:pic>
          <p:nvPicPr>
            <p:cNvPr id="81" name="Picture 80"/>
            <p:cNvPicPr>
              <a:picLocks noChangeAspect="1"/>
            </p:cNvPicPr>
            <p:nvPr/>
          </p:nvPicPr>
          <p:blipFill rotWithShape="1">
            <a:blip r:embed="rId7"/>
            <a:srcRect l="17325" t="58596" r="1507" b="1683"/>
            <a:stretch/>
          </p:blipFill>
          <p:spPr>
            <a:xfrm>
              <a:off x="467544" y="1406292"/>
              <a:ext cx="8280920" cy="2448272"/>
            </a:xfrm>
            <a:prstGeom prst="rect">
              <a:avLst/>
            </a:prstGeom>
          </p:spPr>
        </p:pic>
      </p:grpSp>
      <p:pic>
        <p:nvPicPr>
          <p:cNvPr id="82" name="Picture 81"/>
          <p:cNvPicPr>
            <a:picLocks noChangeAspect="1"/>
          </p:cNvPicPr>
          <p:nvPr/>
        </p:nvPicPr>
        <p:blipFill rotWithShape="1">
          <a:blip r:embed="rId8"/>
          <a:srcRect l="25987" t="17596" r="9999"/>
          <a:stretch/>
        </p:blipFill>
        <p:spPr>
          <a:xfrm>
            <a:off x="4446858" y="5000813"/>
            <a:ext cx="771863" cy="800416"/>
          </a:xfrm>
          <a:prstGeom prst="rect">
            <a:avLst/>
          </a:prstGeom>
        </p:spPr>
      </p:pic>
      <p:sp>
        <p:nvSpPr>
          <p:cNvPr id="83" name="AutoShape 6" descr="Resultado de imagen de R computing symbol"/>
          <p:cNvSpPr>
            <a:spLocks noChangeAspect="1" noChangeArrowheads="1"/>
          </p:cNvSpPr>
          <p:nvPr/>
        </p:nvSpPr>
        <p:spPr bwMode="auto">
          <a:xfrm>
            <a:off x="2783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4" name="Picture 83"/>
          <p:cNvPicPr>
            <a:picLocks noChangeAspect="1"/>
          </p:cNvPicPr>
          <p:nvPr/>
        </p:nvPicPr>
        <p:blipFill>
          <a:blip r:embed="rId9"/>
          <a:stretch>
            <a:fillRect/>
          </a:stretch>
        </p:blipFill>
        <p:spPr>
          <a:xfrm>
            <a:off x="2989405" y="5232153"/>
            <a:ext cx="469575" cy="473215"/>
          </a:xfrm>
          <a:prstGeom prst="rect">
            <a:avLst/>
          </a:prstGeom>
        </p:spPr>
      </p:pic>
      <p:pic>
        <p:nvPicPr>
          <p:cNvPr id="86" name="Picture 85"/>
          <p:cNvPicPr>
            <a:picLocks noChangeAspect="1"/>
          </p:cNvPicPr>
          <p:nvPr/>
        </p:nvPicPr>
        <p:blipFill>
          <a:blip r:embed="rId10"/>
          <a:stretch>
            <a:fillRect/>
          </a:stretch>
        </p:blipFill>
        <p:spPr>
          <a:xfrm>
            <a:off x="3479062" y="5046649"/>
            <a:ext cx="565937" cy="754583"/>
          </a:xfrm>
          <a:prstGeom prst="rect">
            <a:avLst/>
          </a:prstGeom>
        </p:spPr>
      </p:pic>
      <p:sp>
        <p:nvSpPr>
          <p:cNvPr id="89" name="Bent-Up Arrow 88"/>
          <p:cNvSpPr/>
          <p:nvPr/>
        </p:nvSpPr>
        <p:spPr>
          <a:xfrm rot="16200000" flipH="1" flipV="1">
            <a:off x="4769225" y="6065808"/>
            <a:ext cx="693975" cy="369114"/>
          </a:xfrm>
          <a:prstGeom prst="bentUpArrow">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ounded Rectangle 86"/>
          <p:cNvSpPr/>
          <p:nvPr/>
        </p:nvSpPr>
        <p:spPr>
          <a:xfrm>
            <a:off x="5284906" y="6062316"/>
            <a:ext cx="1523720" cy="740023"/>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err="1"/>
              <a:t>Translational</a:t>
            </a:r>
            <a:r>
              <a:rPr lang="es-ES" dirty="0"/>
              <a:t> </a:t>
            </a:r>
            <a:r>
              <a:rPr lang="es-ES" dirty="0" err="1"/>
              <a:t>results</a:t>
            </a:r>
            <a:endParaRPr lang="en-GB" dirty="0"/>
          </a:p>
        </p:txBody>
      </p:sp>
      <p:sp>
        <p:nvSpPr>
          <p:cNvPr id="91" name="Down Arrow 90"/>
          <p:cNvSpPr/>
          <p:nvPr/>
        </p:nvSpPr>
        <p:spPr>
          <a:xfrm rot="16200000">
            <a:off x="7132636" y="6050428"/>
            <a:ext cx="264483" cy="829366"/>
          </a:xfrm>
          <a:prstGeom prst="downArrow">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p:cNvSpPr/>
          <p:nvPr/>
        </p:nvSpPr>
        <p:spPr>
          <a:xfrm>
            <a:off x="7728050" y="6062316"/>
            <a:ext cx="1266594" cy="740023"/>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dirty="0" err="1"/>
              <a:t>Improved</a:t>
            </a:r>
            <a:r>
              <a:rPr lang="es-ES" dirty="0"/>
              <a:t> </a:t>
            </a:r>
            <a:r>
              <a:rPr lang="es-ES" dirty="0" err="1"/>
              <a:t>healthcare</a:t>
            </a:r>
            <a:endParaRPr lang="en-GB" dirty="0"/>
          </a:p>
        </p:txBody>
      </p:sp>
      <p:sp>
        <p:nvSpPr>
          <p:cNvPr id="94" name="Bent Arrow 93"/>
          <p:cNvSpPr/>
          <p:nvPr/>
        </p:nvSpPr>
        <p:spPr>
          <a:xfrm flipH="1">
            <a:off x="8750540" y="436086"/>
            <a:ext cx="525014" cy="6089261"/>
          </a:xfrm>
          <a:prstGeom prst="bentArrow">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Rectangle 48"/>
          <p:cNvSpPr/>
          <p:nvPr/>
        </p:nvSpPr>
        <p:spPr>
          <a:xfrm>
            <a:off x="3828296" y="2445950"/>
            <a:ext cx="471604" cy="338554"/>
          </a:xfrm>
          <a:prstGeom prst="rect">
            <a:avLst/>
          </a:prstGeom>
        </p:spPr>
        <p:txBody>
          <a:bodyPr wrap="none">
            <a:spAutoFit/>
          </a:bodyPr>
          <a:lstStyle/>
          <a:p>
            <a:r>
              <a:rPr lang="es-ES" sz="1600" dirty="0">
                <a:solidFill>
                  <a:srgbClr val="C00000"/>
                </a:solidFill>
              </a:rPr>
              <a:t>ETL</a:t>
            </a:r>
            <a:endParaRPr lang="en-GB" sz="1600" dirty="0">
              <a:solidFill>
                <a:srgbClr val="C00000"/>
              </a:solidFill>
            </a:endParaRPr>
          </a:p>
        </p:txBody>
      </p:sp>
      <p:sp>
        <p:nvSpPr>
          <p:cNvPr id="50" name="Down Arrow 49"/>
          <p:cNvSpPr/>
          <p:nvPr/>
        </p:nvSpPr>
        <p:spPr>
          <a:xfrm>
            <a:off x="3187107" y="4021379"/>
            <a:ext cx="198362" cy="504056"/>
          </a:xfrm>
          <a:prstGeom prst="downArrow">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354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nodeType="with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500"/>
                                        <p:tgtEl>
                                          <p:spTgt spid="5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500"/>
                                        <p:tgtEl>
                                          <p:spTgt spid="6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10" presetClass="entr" presetSubtype="0" fill="hold"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500"/>
                                        <p:tgtEl>
                                          <p:spTgt spid="84"/>
                                        </p:tgtEl>
                                      </p:cBhvr>
                                    </p:animEffect>
                                  </p:childTnLst>
                                </p:cTn>
                              </p:par>
                              <p:par>
                                <p:cTn id="89" presetID="10"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animEffect transition="in" filter="fade">
                                      <p:cBhvr>
                                        <p:cTn id="91" dur="500"/>
                                        <p:tgtEl>
                                          <p:spTgt spid="82"/>
                                        </p:tgtEl>
                                      </p:cBhvr>
                                    </p:animEffect>
                                  </p:childTnLst>
                                </p:cTn>
                              </p:par>
                              <p:par>
                                <p:cTn id="92" presetID="10" presetClass="entr" presetSubtype="0" fill="hold" nodeType="withEffect">
                                  <p:stCondLst>
                                    <p:cond delay="0"/>
                                  </p:stCondLst>
                                  <p:childTnLst>
                                    <p:set>
                                      <p:cBhvr>
                                        <p:cTn id="93" dur="1" fill="hold">
                                          <p:stCondLst>
                                            <p:cond delay="0"/>
                                          </p:stCondLst>
                                        </p:cTn>
                                        <p:tgtEl>
                                          <p:spTgt spid="76"/>
                                        </p:tgtEl>
                                        <p:attrNameLst>
                                          <p:attrName>style.visibility</p:attrName>
                                        </p:attrNameLst>
                                      </p:cBhvr>
                                      <p:to>
                                        <p:strVal val="visible"/>
                                      </p:to>
                                    </p:set>
                                    <p:animEffect transition="in" filter="fade">
                                      <p:cBhvr>
                                        <p:cTn id="94" dur="500"/>
                                        <p:tgtEl>
                                          <p:spTgt spid="76"/>
                                        </p:tgtEl>
                                      </p:cBhvr>
                                    </p:animEffect>
                                  </p:childTnLst>
                                </p:cTn>
                              </p:par>
                              <p:par>
                                <p:cTn id="95" presetID="10" presetClass="entr" presetSubtype="0" fill="hold" nodeType="withEffect">
                                  <p:stCondLst>
                                    <p:cond delay="0"/>
                                  </p:stCondLst>
                                  <p:childTnLst>
                                    <p:set>
                                      <p:cBhvr>
                                        <p:cTn id="96" dur="1" fill="hold">
                                          <p:stCondLst>
                                            <p:cond delay="0"/>
                                          </p:stCondLst>
                                        </p:cTn>
                                        <p:tgtEl>
                                          <p:spTgt spid="79"/>
                                        </p:tgtEl>
                                        <p:attrNameLst>
                                          <p:attrName>style.visibility</p:attrName>
                                        </p:attrNameLst>
                                      </p:cBhvr>
                                      <p:to>
                                        <p:strVal val="visible"/>
                                      </p:to>
                                    </p:set>
                                    <p:animEffect transition="in" filter="fade">
                                      <p:cBhvr>
                                        <p:cTn id="97" dur="500"/>
                                        <p:tgtEl>
                                          <p:spTgt spid="7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7"/>
                                        </p:tgtEl>
                                        <p:attrNameLst>
                                          <p:attrName>style.visibility</p:attrName>
                                        </p:attrNameLst>
                                      </p:cBhvr>
                                      <p:to>
                                        <p:strVal val="visible"/>
                                      </p:to>
                                    </p:set>
                                    <p:animEffect transition="in" filter="fade">
                                      <p:cBhvr>
                                        <p:cTn id="105" dur="500"/>
                                        <p:tgtEl>
                                          <p:spTgt spid="8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91"/>
                                        </p:tgtEl>
                                        <p:attrNameLst>
                                          <p:attrName>style.visibility</p:attrName>
                                        </p:attrNameLst>
                                      </p:cBhvr>
                                      <p:to>
                                        <p:strVal val="visible"/>
                                      </p:to>
                                    </p:set>
                                    <p:animEffect transition="in" filter="fade">
                                      <p:cBhvr>
                                        <p:cTn id="110" dur="500"/>
                                        <p:tgtEl>
                                          <p:spTgt spid="9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2"/>
                                        </p:tgtEl>
                                        <p:attrNameLst>
                                          <p:attrName>style.visibility</p:attrName>
                                        </p:attrNameLst>
                                      </p:cBhvr>
                                      <p:to>
                                        <p:strVal val="visible"/>
                                      </p:to>
                                    </p:set>
                                    <p:animEffect transition="in" filter="fade">
                                      <p:cBhvr>
                                        <p:cTn id="113" dur="500"/>
                                        <p:tgtEl>
                                          <p:spTgt spid="9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94"/>
                                        </p:tgtEl>
                                        <p:attrNameLst>
                                          <p:attrName>style.visibility</p:attrName>
                                        </p:attrNameLst>
                                      </p:cBhvr>
                                      <p:to>
                                        <p:strVal val="visible"/>
                                      </p:to>
                                    </p:set>
                                    <p:animEffect transition="in" filter="fade">
                                      <p:cBhvr>
                                        <p:cTn id="118"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 grpId="0" animBg="1"/>
      <p:bldP spid="32" grpId="0" animBg="1"/>
      <p:bldP spid="37" grpId="0" animBg="1"/>
      <p:bldP spid="14" grpId="0"/>
      <p:bldP spid="15" grpId="0"/>
      <p:bldP spid="45" grpId="0"/>
      <p:bldP spid="48" grpId="0"/>
      <p:bldP spid="54" grpId="0" animBg="1"/>
      <p:bldP spid="55" grpId="0" animBg="1"/>
      <p:bldP spid="56" grpId="0" animBg="1"/>
      <p:bldP spid="61" grpId="0" animBg="1"/>
      <p:bldP spid="63" grpId="0" animBg="1"/>
      <p:bldP spid="64" grpId="0" animBg="1"/>
      <p:bldP spid="68" grpId="0"/>
      <p:bldP spid="73" grpId="0"/>
      <p:bldP spid="89" grpId="0" animBg="1"/>
      <p:bldP spid="87" grpId="0" animBg="1"/>
      <p:bldP spid="91" grpId="0" animBg="1"/>
      <p:bldP spid="92" grpId="0" animBg="1"/>
      <p:bldP spid="94" grpId="0" animBg="1"/>
      <p:bldP spid="49" grpId="0"/>
      <p:bldP spid="5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TotalTime>
  <Words>723</Words>
  <Application>Microsoft Office PowerPoint</Application>
  <PresentationFormat>Widescreen</PresentationFormat>
  <Paragraphs>117</Paragraphs>
  <Slides>36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Courier New</vt:lpstr>
      <vt:lpstr>Office Theme</vt:lpstr>
      <vt:lpstr>Data Engineering using R</vt:lpstr>
      <vt:lpstr>PowerPoint Presentation</vt:lpstr>
      <vt:lpstr>PowerPoint Presentation</vt:lpstr>
      <vt:lpstr>PowerPoint Presentation</vt:lpstr>
      <vt:lpstr>PowerPoint Presentation</vt:lpstr>
      <vt:lpstr>PowerPoint Presentation</vt:lpstr>
      <vt:lpstr>PowerPoint Presentation</vt:lpstr>
      <vt:lpstr>Big Data at CNIC</vt:lpstr>
      <vt:lpstr>PowerPoint Presentation</vt:lpstr>
      <vt:lpstr>What you already know</vt:lpstr>
      <vt:lpstr>PowerPoint Presentation</vt:lpstr>
      <vt:lpstr>What we are going to learn today</vt:lpstr>
      <vt:lpstr>DataExplorer::tabyl()</vt:lpstr>
      <vt:lpstr>Data imputation for missing values: mice</vt:lpstr>
      <vt:lpstr>mice</vt:lpstr>
      <vt:lpstr>Imputation in time series</vt:lpstr>
      <vt:lpstr>imputeTS</vt:lpstr>
      <vt:lpstr>Oversampling</vt:lpstr>
      <vt:lpstr>PowerPoint Presentation</vt:lpstr>
      <vt:lpstr>PowerPoint Presentation</vt:lpstr>
      <vt:lpstr>PowerPoint Presentation</vt:lpstr>
      <vt:lpstr>PowerPoint Presentation</vt:lpstr>
      <vt:lpstr>PowerPoint Presentation</vt:lpstr>
      <vt:lpstr>Minority over-sampling with replacement</vt:lpstr>
      <vt:lpstr>PowerPoint Presentation</vt:lpstr>
      <vt:lpstr>SMOTE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using R</dc:title>
  <dc:creator>Fátima Sánchez Cabo</dc:creator>
  <cp:lastModifiedBy>Fátima Sánchez Cabo</cp:lastModifiedBy>
  <cp:revision>22</cp:revision>
  <dcterms:created xsi:type="dcterms:W3CDTF">2019-03-14T22:22:01Z</dcterms:created>
  <dcterms:modified xsi:type="dcterms:W3CDTF">2019-03-15T13:23:58Z</dcterms:modified>
</cp:coreProperties>
</file>